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gif" ContentType="image/gif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91" r:id="rId3"/>
    <p:sldId id="298" r:id="rId4"/>
    <p:sldId id="276" r:id="rId5"/>
    <p:sldId id="334" r:id="rId6"/>
    <p:sldId id="335" r:id="rId7"/>
    <p:sldId id="337" r:id="rId8"/>
    <p:sldId id="336" r:id="rId9"/>
    <p:sldId id="338" r:id="rId10"/>
    <p:sldId id="341" r:id="rId11"/>
    <p:sldId id="347" r:id="rId12"/>
    <p:sldId id="348" r:id="rId13"/>
    <p:sldId id="345" r:id="rId14"/>
    <p:sldId id="343" r:id="rId15"/>
    <p:sldId id="344" r:id="rId16"/>
    <p:sldId id="339" r:id="rId17"/>
    <p:sldId id="349" r:id="rId18"/>
    <p:sldId id="351" r:id="rId19"/>
    <p:sldId id="352" r:id="rId20"/>
    <p:sldId id="333" r:id="rId21"/>
    <p:sldId id="290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3AC7AAC-653E-9E46-B28D-C722E3B3626A}">
          <p14:sldIdLst>
            <p14:sldId id="256"/>
            <p14:sldId id="291"/>
            <p14:sldId id="298"/>
            <p14:sldId id="276"/>
          </p14:sldIdLst>
        </p14:section>
        <p14:section name="Creating a Service" id="{98A49C5C-D8A0-1946-BD4C-C712A8297C49}">
          <p14:sldIdLst>
            <p14:sldId id="334"/>
            <p14:sldId id="335"/>
          </p14:sldIdLst>
        </p14:section>
        <p14:section name="Installing the Shell Helpers" id="{DE911789-CDBE-6444-ADE7-A9FCC984A70B}">
          <p14:sldIdLst>
            <p14:sldId id="337"/>
            <p14:sldId id="336"/>
          </p14:sldIdLst>
        </p14:section>
        <p14:section name="Exploring ProvenDB" id="{F2F1EDE0-D829-894D-AE35-5218F8BF995C}">
          <p14:sldIdLst>
            <p14:sldId id="338"/>
            <p14:sldId id="341"/>
            <p14:sldId id="347"/>
            <p14:sldId id="348"/>
            <p14:sldId id="345"/>
            <p14:sldId id="343"/>
            <p14:sldId id="344"/>
          </p14:sldIdLst>
        </p14:section>
        <p14:section name="Loading some Data" id="{2999EDB3-E9B1-C64D-BDD4-AA9040E83AA6}">
          <p14:sldIdLst>
            <p14:sldId id="339"/>
            <p14:sldId id="349"/>
            <p14:sldId id="351"/>
            <p14:sldId id="352"/>
          </p14:sldIdLst>
        </p14:section>
        <p14:section name="Financials" id="{2E249A65-F9DD-D545-A66D-6A07D2A71A3E}">
          <p14:sldIdLst>
            <p14:sldId id="333"/>
            <p14:sldId id="29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DC0DD"/>
    <a:srgbClr val="E1A767"/>
    <a:srgbClr val="F7F7F7"/>
    <a:srgbClr val="31B2D4"/>
    <a:srgbClr val="F3F4F9"/>
    <a:srgbClr val="AC8BC0"/>
    <a:srgbClr val="7FA5AD"/>
    <a:srgbClr val="AEC98F"/>
    <a:srgbClr val="1F557B"/>
    <a:srgbClr val="879B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812"/>
    <p:restoredTop sz="86333"/>
  </p:normalViewPr>
  <p:slideViewPr>
    <p:cSldViewPr snapToGrid="0" snapToObjects="1">
      <p:cViewPr varScale="1">
        <p:scale>
          <a:sx n="84" d="100"/>
          <a:sy n="84" d="100"/>
        </p:scale>
        <p:origin x="192" y="123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E8AEA6-3B78-9D43-8E85-FC4EA877DA92}" type="datetimeFigureOut">
              <a:rPr lang="en-US" smtClean="0"/>
              <a:t>6/13/19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0DE27A-A87D-734D-B6DD-0535A0ACB1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8045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0DE27A-A87D-734D-B6DD-0535A0ACB19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4037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0DE27A-A87D-734D-B6DD-0535A0ACB19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0474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0DE27A-A87D-734D-B6DD-0535A0ACB19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1417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0DE27A-A87D-734D-B6DD-0535A0ACB19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695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0DE27A-A87D-734D-B6DD-0535A0ACB19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4066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0DE27A-A87D-734D-B6DD-0535A0ACB19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569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0DE27A-A87D-734D-B6DD-0535A0ACB19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4259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0DE27A-A87D-734D-B6DD-0535A0ACB19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9903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0DE27A-A87D-734D-B6DD-0535A0ACB19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3360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0DE27A-A87D-734D-B6DD-0535A0ACB19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8027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0DE27A-A87D-734D-B6DD-0535A0ACB19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3622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0DE27A-A87D-734D-B6DD-0535A0ACB19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6262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0DE27A-A87D-734D-B6DD-0535A0ACB19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546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0DE27A-A87D-734D-B6DD-0535A0ACB19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2338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0DE27A-A87D-734D-B6DD-0535A0ACB19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1233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0DE27A-A87D-734D-B6DD-0535A0ACB19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4221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Relationship Id="rId3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tiff"/><Relationship Id="rId3" Type="http://schemas.openxmlformats.org/officeDocument/2006/relationships/image" Target="../media/image2.emf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emf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emf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emf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emf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tiff"/><Relationship Id="rId3" Type="http://schemas.openxmlformats.org/officeDocument/2006/relationships/image" Target="../media/image2.emf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emf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emf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tiff"/><Relationship Id="rId3" Type="http://schemas.openxmlformats.org/officeDocument/2006/relationships/image" Target="../media/image2.emf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tiff"/><Relationship Id="rId3" Type="http://schemas.openxmlformats.org/officeDocument/2006/relationships/image" Target="../media/image2.emf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tiff"/><Relationship Id="rId3" Type="http://schemas.openxmlformats.org/officeDocument/2006/relationships/image" Target="../media/image2.emf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4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emf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emf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emf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emf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emf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em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">
    <p:bg>
      <p:bgPr>
        <a:solidFill>
          <a:srgbClr val="1F55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rgbClr val="1F55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4545"/>
          <a:stretch/>
        </p:blipFill>
        <p:spPr>
          <a:xfrm>
            <a:off x="0" y="-1"/>
            <a:ext cx="8736532" cy="685280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136105" y="2912158"/>
            <a:ext cx="3339548" cy="893682"/>
          </a:xfrm>
          <a:prstGeom prst="rect">
            <a:avLst/>
          </a:prstGeom>
        </p:spPr>
      </p:pic>
      <p:sp>
        <p:nvSpPr>
          <p:cNvPr id="18" name="Content Placeholder 2"/>
          <p:cNvSpPr txBox="1">
            <a:spLocks/>
          </p:cNvSpPr>
          <p:nvPr userDrawn="1"/>
        </p:nvSpPr>
        <p:spPr>
          <a:xfrm>
            <a:off x="557403" y="6119505"/>
            <a:ext cx="1545735" cy="46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000" b="1" dirty="0">
                <a:solidFill>
                  <a:schemeClr val="bg1">
                    <a:alpha val="50000"/>
                  </a:schemeClr>
                </a:solidFill>
                <a:latin typeface="Roboto" charset="0"/>
                <a:ea typeface="Roboto" charset="0"/>
                <a:cs typeface="Roboto" charset="0"/>
              </a:rPr>
              <a:t>Guy Harrison</a:t>
            </a:r>
          </a:p>
          <a:p>
            <a:pPr marL="0" indent="0">
              <a:spcBef>
                <a:spcPts val="500"/>
              </a:spcBef>
              <a:buNone/>
            </a:pPr>
            <a:r>
              <a:rPr lang="en-US" sz="1000" dirty="0">
                <a:solidFill>
                  <a:schemeClr val="bg1">
                    <a:alpha val="50000"/>
                  </a:schemeClr>
                </a:solidFill>
                <a:latin typeface="Roboto" charset="0"/>
                <a:ea typeface="Roboto" charset="0"/>
                <a:cs typeface="Roboto" charset="0"/>
              </a:rPr>
              <a:t>ProvenDB CTO</a:t>
            </a:r>
            <a:endParaRPr lang="en-US" sz="1200" dirty="0">
              <a:solidFill>
                <a:schemeClr val="bg1">
                  <a:alpha val="50000"/>
                </a:schemeClr>
              </a:solidFill>
              <a:latin typeface="Roboto" charset="0"/>
              <a:ea typeface="Roboto" charset="0"/>
              <a:cs typeface="Roboto" charset="0"/>
            </a:endParaRPr>
          </a:p>
          <a:p>
            <a:pPr marL="0" indent="0">
              <a:buNone/>
            </a:pPr>
            <a:endParaRPr lang="en-US" sz="1200" dirty="0">
              <a:solidFill>
                <a:schemeClr val="bg1">
                  <a:alpha val="50000"/>
                </a:schemeClr>
              </a:solidFill>
              <a:latin typeface="Roboto" charset="0"/>
              <a:ea typeface="Roboto" charset="0"/>
              <a:cs typeface="Robot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17590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 Heading 2">
    <p:bg>
      <p:bgPr>
        <a:solidFill>
          <a:srgbClr val="1F55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alphaModFix amt="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78118" y="-1022856"/>
            <a:ext cx="7551092" cy="760646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3409" r="1"/>
          <a:stretch/>
        </p:blipFill>
        <p:spPr>
          <a:xfrm>
            <a:off x="-10634" y="-1"/>
            <a:ext cx="2718505" cy="685280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 Graphic 8">
    <p:bg>
      <p:bgPr>
        <a:solidFill>
          <a:srgbClr val="1F55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screen">
            <a:alphaModFix amt="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52796"/>
          <a:stretch/>
        </p:blipFill>
        <p:spPr>
          <a:xfrm>
            <a:off x="4454770" y="1416149"/>
            <a:ext cx="7737230" cy="544185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 Graphic 9">
    <p:bg>
      <p:bgPr>
        <a:solidFill>
          <a:srgbClr val="1F55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screen">
            <a:alphaModFix amt="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33" t="23703" r="29873" b="17349"/>
          <a:stretch/>
        </p:blipFill>
        <p:spPr>
          <a:xfrm>
            <a:off x="-23149" y="-11575"/>
            <a:ext cx="12215149" cy="686957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 Graphic 10">
    <p:bg>
      <p:bgPr>
        <a:solidFill>
          <a:srgbClr val="1F55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screen">
            <a:alphaModFix amt="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6760" t="45628" b="2672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 Graphic 11">
    <p:bg>
      <p:bgPr>
        <a:solidFill>
          <a:srgbClr val="1F55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screen">
            <a:alphaModFix amt="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3420"/>
          <a:stretch/>
        </p:blipFill>
        <p:spPr>
          <a:xfrm flipH="1">
            <a:off x="7408354" y="-9058"/>
            <a:ext cx="4783646" cy="688204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 Heading 3">
    <p:bg>
      <p:bgPr>
        <a:solidFill>
          <a:srgbClr val="1F55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alphaModFix amt="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06484" y="0"/>
            <a:ext cx="5498066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3409" r="1"/>
          <a:stretch/>
        </p:blipFill>
        <p:spPr>
          <a:xfrm>
            <a:off x="-10634" y="-1"/>
            <a:ext cx="2718505" cy="685280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 Graphic 12">
    <p:bg>
      <p:bgPr>
        <a:solidFill>
          <a:srgbClr val="1F55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screen">
            <a:alphaModFix amt="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658" r="65000" b="39030"/>
          <a:stretch/>
        </p:blipFill>
        <p:spPr>
          <a:xfrm>
            <a:off x="7421202" y="-1"/>
            <a:ext cx="4770797" cy="685800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 Graphic 13">
    <p:bg>
      <p:bgPr>
        <a:solidFill>
          <a:srgbClr val="1F55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screen">
            <a:alphaModFix amt="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0766" t="-99" r="-11026" b="41151"/>
          <a:stretch/>
        </p:blipFill>
        <p:spPr>
          <a:xfrm>
            <a:off x="-14990" y="-11575"/>
            <a:ext cx="12215149" cy="686957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 Heading 4">
    <p:bg>
      <p:bgPr>
        <a:solidFill>
          <a:srgbClr val="1F55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alphaModFix amt="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4148256" y="-1274487"/>
            <a:ext cx="7291893" cy="87592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3409" r="1"/>
          <a:stretch/>
        </p:blipFill>
        <p:spPr>
          <a:xfrm>
            <a:off x="-10634" y="-1"/>
            <a:ext cx="2718505" cy="685280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 Graphic 14">
    <p:bg>
      <p:bgPr>
        <a:solidFill>
          <a:srgbClr val="1F55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screen">
            <a:alphaModFix amt="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237" t="60225" r="9787"/>
          <a:stretch/>
        </p:blipFill>
        <p:spPr>
          <a:xfrm rot="16200000">
            <a:off x="-1479884" y="1479884"/>
            <a:ext cx="6858002" cy="389823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 Heading 1">
    <p:bg>
      <p:bgPr>
        <a:solidFill>
          <a:srgbClr val="1F55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screen">
            <a:alphaModFix amt="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90256" y="-1"/>
            <a:ext cx="7860119" cy="944182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3409" r="1"/>
          <a:stretch/>
        </p:blipFill>
        <p:spPr>
          <a:xfrm>
            <a:off x="-10634" y="-1"/>
            <a:ext cx="2718505" cy="6852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33388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 Heading 5">
    <p:bg>
      <p:bgPr>
        <a:solidFill>
          <a:srgbClr val="1F55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alphaModFix amt="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382068" flipH="1">
            <a:off x="3571608" y="-1"/>
            <a:ext cx="8776230" cy="744597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3409" r="1"/>
          <a:stretch/>
        </p:blipFill>
        <p:spPr>
          <a:xfrm>
            <a:off x="-10634" y="-1"/>
            <a:ext cx="2718505" cy="685280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bg>
      <p:bgPr>
        <a:solidFill>
          <a:srgbClr val="1F55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rgbClr val="1F55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3409" r="1"/>
          <a:stretch/>
        </p:blipFill>
        <p:spPr>
          <a:xfrm>
            <a:off x="-10634" y="-1"/>
            <a:ext cx="2718505" cy="685280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screen">
            <a:alphaModFix amt="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31467" y="-71845"/>
            <a:ext cx="7121308" cy="888274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819" y="6249468"/>
            <a:ext cx="757349" cy="20236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bg>
      <p:bgPr>
        <a:solidFill>
          <a:srgbClr val="1F55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 Graphic 1">
    <p:bg>
      <p:bgPr>
        <a:solidFill>
          <a:srgbClr val="1F55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screen">
            <a:alphaModFix amt="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3420"/>
          <a:stretch/>
        </p:blipFill>
        <p:spPr>
          <a:xfrm>
            <a:off x="0" y="-9058"/>
            <a:ext cx="4782384" cy="688204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 Graphic 2">
    <p:bg>
      <p:bgPr>
        <a:solidFill>
          <a:srgbClr val="1F55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screen">
            <a:alphaModFix amt="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497" t="32728" r="66052" b="35548"/>
          <a:stretch/>
        </p:blipFill>
        <p:spPr>
          <a:xfrm>
            <a:off x="0" y="-1"/>
            <a:ext cx="4853354" cy="685800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 Graphic 3">
    <p:bg>
      <p:bgPr>
        <a:solidFill>
          <a:srgbClr val="1F55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screen">
            <a:alphaModFix amt="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3803" t="23703" r="5937" b="17349"/>
          <a:stretch/>
        </p:blipFill>
        <p:spPr>
          <a:xfrm>
            <a:off x="-23149" y="-11575"/>
            <a:ext cx="12215149" cy="686957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 Graphic 4">
    <p:bg>
      <p:bgPr>
        <a:solidFill>
          <a:srgbClr val="1F55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screen">
            <a:alphaModFix amt="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9854" t="44284" r="484" b="43446"/>
          <a:stretch/>
        </p:blipFill>
        <p:spPr>
          <a:xfrm>
            <a:off x="6791177" y="0"/>
            <a:ext cx="5400823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 Graphic 5">
    <p:bg>
      <p:bgPr>
        <a:solidFill>
          <a:srgbClr val="1F55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screen">
            <a:alphaModFix amt="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731" r="54327" b="6731"/>
          <a:stretch/>
        </p:blipFill>
        <p:spPr>
          <a:xfrm>
            <a:off x="8572500" y="0"/>
            <a:ext cx="36195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 Graphic 6">
    <p:bg>
      <p:bgPr>
        <a:solidFill>
          <a:srgbClr val="1F55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screen">
            <a:alphaModFix amt="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4530" t="14478" b="43899"/>
          <a:stretch/>
        </p:blipFill>
        <p:spPr>
          <a:xfrm>
            <a:off x="-2" y="0"/>
            <a:ext cx="9139621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 Graphic 7">
    <p:bg>
      <p:bgPr>
        <a:solidFill>
          <a:srgbClr val="1F55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screen">
            <a:alphaModFix amt="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59570" r="11961"/>
          <a:stretch/>
        </p:blipFill>
        <p:spPr>
          <a:xfrm>
            <a:off x="3563816" y="0"/>
            <a:ext cx="8628184" cy="396240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theme" Target="../theme/theme1.xml"/><Relationship Id="rId24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55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7" name="Content Placeholder 2"/>
          <p:cNvSpPr txBox="1">
            <a:spLocks/>
          </p:cNvSpPr>
          <p:nvPr userDrawn="1"/>
        </p:nvSpPr>
        <p:spPr>
          <a:xfrm>
            <a:off x="2898901" y="6226829"/>
            <a:ext cx="6520972" cy="2421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500"/>
              </a:spcBef>
              <a:buNone/>
            </a:pPr>
            <a:r>
              <a:rPr lang="en-US" sz="800" dirty="0">
                <a:solidFill>
                  <a:schemeClr val="bg1">
                    <a:alpha val="50000"/>
                  </a:schemeClr>
                </a:solidFill>
                <a:latin typeface="Roboto" charset="0"/>
                <a:ea typeface="Roboto" charset="0"/>
                <a:cs typeface="Roboto" charset="0"/>
              </a:rPr>
              <a:t>Introduction to ProvenDB - Slide </a:t>
            </a:r>
            <a:fld id="{38470346-42F2-9444-8032-691E283C146A}" type="slidenum">
              <a:rPr lang="en-US" sz="800" smtClean="0">
                <a:solidFill>
                  <a:schemeClr val="bg1">
                    <a:alpha val="50000"/>
                  </a:schemeClr>
                </a:solidFill>
                <a:latin typeface="Roboto" charset="0"/>
                <a:ea typeface="Roboto" charset="0"/>
                <a:cs typeface="Roboto" charset="0"/>
              </a:rPr>
              <a:pPr marL="0" indent="0" algn="ctr">
                <a:spcBef>
                  <a:spcPts val="500"/>
                </a:spcBef>
                <a:buNone/>
              </a:pPr>
              <a:t>‹#›</a:t>
            </a:fld>
            <a:endParaRPr lang="en-US" sz="800" dirty="0">
              <a:solidFill>
                <a:schemeClr val="bg1">
                  <a:alpha val="50000"/>
                </a:schemeClr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9" name="Content Placeholder 2"/>
          <p:cNvSpPr txBox="1">
            <a:spLocks/>
          </p:cNvSpPr>
          <p:nvPr userDrawn="1"/>
        </p:nvSpPr>
        <p:spPr>
          <a:xfrm>
            <a:off x="10053664" y="6119505"/>
            <a:ext cx="1545735" cy="46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1000" b="1" dirty="0" err="1">
                <a:solidFill>
                  <a:schemeClr val="bg1">
                    <a:alpha val="50000"/>
                  </a:schemeClr>
                </a:solidFill>
                <a:latin typeface="Roboto" charset="0"/>
                <a:ea typeface="Roboto" charset="0"/>
                <a:cs typeface="Roboto" charset="0"/>
              </a:rPr>
              <a:t>provendb.com</a:t>
            </a:r>
            <a:endParaRPr lang="en-US" sz="1000" b="1" dirty="0">
              <a:solidFill>
                <a:schemeClr val="bg1">
                  <a:alpha val="50000"/>
                </a:schemeClr>
              </a:solidFill>
              <a:latin typeface="Roboto" charset="0"/>
              <a:ea typeface="Roboto" charset="0"/>
              <a:cs typeface="Roboto" charset="0"/>
            </a:endParaRPr>
          </a:p>
          <a:p>
            <a:pPr marL="0" indent="0" algn="r">
              <a:spcBef>
                <a:spcPts val="500"/>
              </a:spcBef>
              <a:buNone/>
            </a:pPr>
            <a:r>
              <a:rPr lang="en-US" sz="1000" dirty="0" err="1">
                <a:solidFill>
                  <a:schemeClr val="bg1">
                    <a:alpha val="50000"/>
                  </a:schemeClr>
                </a:solidFill>
                <a:latin typeface="Roboto" charset="0"/>
                <a:ea typeface="Roboto" charset="0"/>
                <a:cs typeface="Roboto" charset="0"/>
              </a:rPr>
              <a:t>info@provendb.com</a:t>
            </a:r>
            <a:endParaRPr lang="en-US" sz="1200" dirty="0">
              <a:solidFill>
                <a:schemeClr val="bg1">
                  <a:alpha val="50000"/>
                </a:schemeClr>
              </a:solidFill>
              <a:latin typeface="Roboto" charset="0"/>
              <a:ea typeface="Roboto" charset="0"/>
              <a:cs typeface="Roboto" charset="0"/>
            </a:endParaRPr>
          </a:p>
          <a:p>
            <a:pPr marL="0" indent="0" algn="r">
              <a:buNone/>
            </a:pPr>
            <a:endParaRPr lang="en-US" sz="1200" dirty="0">
              <a:solidFill>
                <a:schemeClr val="bg1">
                  <a:alpha val="50000"/>
                </a:schemeClr>
              </a:solidFill>
              <a:latin typeface="Roboto" charset="0"/>
              <a:ea typeface="Roboto" charset="0"/>
              <a:cs typeface="Roboto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819" y="6249468"/>
            <a:ext cx="757349" cy="202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1473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bg1"/>
          </a:solidFill>
          <a:latin typeface="Roboto" charset="0"/>
          <a:ea typeface="Roboto" charset="0"/>
          <a:cs typeface="Roboto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1800" kern="1200">
          <a:solidFill>
            <a:schemeClr val="bg1"/>
          </a:solidFill>
          <a:latin typeface="Roboto" charset="0"/>
          <a:ea typeface="Roboto" charset="0"/>
          <a:cs typeface="Roboto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600" kern="1200">
          <a:solidFill>
            <a:schemeClr val="bg1"/>
          </a:solidFill>
          <a:latin typeface="Roboto" charset="0"/>
          <a:ea typeface="Roboto" charset="0"/>
          <a:cs typeface="Roboto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kern="1200">
          <a:solidFill>
            <a:schemeClr val="bg1"/>
          </a:solidFill>
          <a:latin typeface="Roboto" charset="0"/>
          <a:ea typeface="Roboto" charset="0"/>
          <a:cs typeface="Roboto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200" kern="1200">
          <a:solidFill>
            <a:schemeClr val="bg1"/>
          </a:solidFill>
          <a:latin typeface="Roboto" charset="0"/>
          <a:ea typeface="Roboto" charset="0"/>
          <a:cs typeface="Roboto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bg1"/>
          </a:solidFill>
          <a:latin typeface="Roboto" charset="0"/>
          <a:ea typeface="Roboto" charset="0"/>
          <a:cs typeface="Roboto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5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4" Type="http://schemas.openxmlformats.org/officeDocument/2006/relationships/image" Target="../media/image57.png"/><Relationship Id="rId5" Type="http://schemas.openxmlformats.org/officeDocument/2006/relationships/image" Target="../media/image58.png"/><Relationship Id="rId6" Type="http://schemas.openxmlformats.org/officeDocument/2006/relationships/image" Target="../media/image59.pn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4" Type="http://schemas.openxmlformats.org/officeDocument/2006/relationships/image" Target="../media/image61.png"/><Relationship Id="rId5" Type="http://schemas.openxmlformats.org/officeDocument/2006/relationships/image" Target="../media/image62.png"/><Relationship Id="rId6" Type="http://schemas.openxmlformats.org/officeDocument/2006/relationships/image" Target="../media/image63.png"/><Relationship Id="rId7" Type="http://schemas.openxmlformats.org/officeDocument/2006/relationships/image" Target="../media/image64.tiff"/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4" Type="http://schemas.openxmlformats.org/officeDocument/2006/relationships/image" Target="../media/image66.emf"/><Relationship Id="rId5" Type="http://schemas.openxmlformats.org/officeDocument/2006/relationships/image" Target="../media/image67.png"/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8" Type="http://schemas.openxmlformats.org/officeDocument/2006/relationships/image" Target="../media/image25.png"/><Relationship Id="rId9" Type="http://schemas.openxmlformats.org/officeDocument/2006/relationships/hyperlink" Target="https://en.wikipedia.org/wiki/No_symbol" TargetMode="External"/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5.tiff"/><Relationship Id="rId12" Type="http://schemas.openxmlformats.org/officeDocument/2006/relationships/image" Target="../media/image36.tiff"/><Relationship Id="rId1" Type="http://schemas.openxmlformats.org/officeDocument/2006/relationships/slideLayout" Target="../slideLayouts/slideLayout22.xml"/><Relationship Id="rId2" Type="http://schemas.openxmlformats.org/officeDocument/2006/relationships/image" Target="../media/image26.tiff"/><Relationship Id="rId3" Type="http://schemas.openxmlformats.org/officeDocument/2006/relationships/image" Target="../media/image27.tiff"/><Relationship Id="rId4" Type="http://schemas.openxmlformats.org/officeDocument/2006/relationships/image" Target="../media/image28.tiff"/><Relationship Id="rId5" Type="http://schemas.openxmlformats.org/officeDocument/2006/relationships/image" Target="../media/image29.tiff"/><Relationship Id="rId6" Type="http://schemas.openxmlformats.org/officeDocument/2006/relationships/image" Target="../media/image30.tiff"/><Relationship Id="rId7" Type="http://schemas.openxmlformats.org/officeDocument/2006/relationships/image" Target="../media/image31.tiff"/><Relationship Id="rId8" Type="http://schemas.openxmlformats.org/officeDocument/2006/relationships/image" Target="../media/image32.emf"/><Relationship Id="rId9" Type="http://schemas.openxmlformats.org/officeDocument/2006/relationships/image" Target="../media/image33.tiff"/><Relationship Id="rId10" Type="http://schemas.openxmlformats.org/officeDocument/2006/relationships/image" Target="../media/image34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37.gi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8.gi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4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55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3029918" y="5066292"/>
            <a:ext cx="8571095" cy="668792"/>
          </a:xfrm>
        </p:spPr>
        <p:txBody>
          <a:bodyPr>
            <a:normAutofit/>
          </a:bodyPr>
          <a:lstStyle/>
          <a:p>
            <a:pPr algn="r"/>
            <a:r>
              <a:rPr lang="en-US" sz="2500" dirty="0"/>
              <a:t>MongoDB Builder Fest</a:t>
            </a:r>
            <a:endParaRPr lang="en-US" sz="2500" b="1" dirty="0">
              <a:solidFill>
                <a:schemeClr val="bg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3029918" y="5735084"/>
            <a:ext cx="8571095" cy="578076"/>
          </a:xfrm>
        </p:spPr>
        <p:txBody>
          <a:bodyPr>
            <a:normAutofit/>
          </a:bodyPr>
          <a:lstStyle/>
          <a:p>
            <a:pPr marL="0" indent="0" algn="r">
              <a:buNone/>
            </a:pPr>
            <a:r>
              <a:rPr lang="en-US" sz="1500" dirty="0">
                <a:solidFill>
                  <a:srgbClr val="B3C5D1"/>
                </a:solidFill>
                <a:latin typeface="Roboto" charset="0"/>
                <a:ea typeface="Roboto" charset="0"/>
                <a:cs typeface="Roboto" charset="0"/>
              </a:rPr>
              <a:t>June 2019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018695" y="3955168"/>
            <a:ext cx="34649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>
                <a:solidFill>
                  <a:srgbClr val="B3C5D1"/>
                </a:solidFill>
                <a:latin typeface="Roboto" charset="0"/>
                <a:ea typeface="Roboto" charset="0"/>
                <a:cs typeface="Roboto" charset="0"/>
              </a:rPr>
              <a:t>Take MongoDB.  Add Blockchain.  Stir.</a:t>
            </a:r>
          </a:p>
        </p:txBody>
      </p:sp>
    </p:spTree>
    <p:extLst>
      <p:ext uri="{BB962C8B-B14F-4D97-AF65-F5344CB8AC3E}">
        <p14:creationId xmlns:p14="http://schemas.microsoft.com/office/powerpoint/2010/main" val="749315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4F288CCD-67A4-A944-B58B-A418A07F540C}"/>
              </a:ext>
            </a:extLst>
          </p:cNvPr>
          <p:cNvSpPr txBox="1">
            <a:spLocks/>
          </p:cNvSpPr>
          <p:nvPr/>
        </p:nvSpPr>
        <p:spPr>
          <a:xfrm>
            <a:off x="861522" y="683463"/>
            <a:ext cx="10663464" cy="4408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You can see the current version as follows:</a:t>
            </a:r>
            <a:endParaRPr lang="en-US" sz="12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7003" y="1124320"/>
            <a:ext cx="6484563" cy="1344625"/>
          </a:xfrm>
          <a:prstGeom prst="rect">
            <a:avLst/>
          </a:prstGeom>
        </p:spPr>
      </p:pic>
      <p:sp>
        <p:nvSpPr>
          <p:cNvPr id="11" name="Text Placeholder 2">
            <a:extLst>
              <a:ext uri="{FF2B5EF4-FFF2-40B4-BE49-F238E27FC236}">
                <a16:creationId xmlns="" xmlns:a16="http://schemas.microsoft.com/office/drawing/2014/main" id="{4F288CCD-67A4-A944-B58B-A418A07F540C}"/>
              </a:ext>
            </a:extLst>
          </p:cNvPr>
          <p:cNvSpPr txBox="1">
            <a:spLocks/>
          </p:cNvSpPr>
          <p:nvPr/>
        </p:nvSpPr>
        <p:spPr>
          <a:xfrm>
            <a:off x="861522" y="2633553"/>
            <a:ext cx="10663464" cy="4408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And to see the last versions created:</a:t>
            </a:r>
            <a:endParaRPr lang="en-US" sz="12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7003" y="3150126"/>
            <a:ext cx="5073774" cy="2990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769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4F288CCD-67A4-A944-B58B-A418A07F540C}"/>
              </a:ext>
            </a:extLst>
          </p:cNvPr>
          <p:cNvSpPr txBox="1">
            <a:spLocks/>
          </p:cNvSpPr>
          <p:nvPr/>
        </p:nvSpPr>
        <p:spPr>
          <a:xfrm>
            <a:off x="861522" y="683463"/>
            <a:ext cx="10663464" cy="4408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We can select a different version to view</a:t>
            </a:r>
            <a:endParaRPr lang="en-US" sz="1200" dirty="0"/>
          </a:p>
        </p:txBody>
      </p:sp>
      <p:sp>
        <p:nvSpPr>
          <p:cNvPr id="11" name="Text Placeholder 2">
            <a:extLst>
              <a:ext uri="{FF2B5EF4-FFF2-40B4-BE49-F238E27FC236}">
                <a16:creationId xmlns="" xmlns:a16="http://schemas.microsoft.com/office/drawing/2014/main" id="{4F288CCD-67A4-A944-B58B-A418A07F540C}"/>
              </a:ext>
            </a:extLst>
          </p:cNvPr>
          <p:cNvSpPr txBox="1">
            <a:spLocks/>
          </p:cNvSpPr>
          <p:nvPr/>
        </p:nvSpPr>
        <p:spPr>
          <a:xfrm>
            <a:off x="861522" y="2673671"/>
            <a:ext cx="10663464" cy="4408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And we will see the database as it existed at that time:</a:t>
            </a:r>
            <a:endParaRPr lang="en-US" sz="12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8366" y="1071728"/>
            <a:ext cx="6031048" cy="15618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8366" y="3154647"/>
            <a:ext cx="6233007" cy="265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374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4F288CCD-67A4-A944-B58B-A418A07F540C}"/>
              </a:ext>
            </a:extLst>
          </p:cNvPr>
          <p:cNvSpPr txBox="1">
            <a:spLocks/>
          </p:cNvSpPr>
          <p:nvPr/>
        </p:nvSpPr>
        <p:spPr>
          <a:xfrm>
            <a:off x="861522" y="683463"/>
            <a:ext cx="10663464" cy="4408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Try changing the data at this version</a:t>
            </a:r>
            <a:endParaRPr lang="en-US" sz="1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0904" y="1228823"/>
            <a:ext cx="7124700" cy="3048000"/>
          </a:xfrm>
          <a:prstGeom prst="rect">
            <a:avLst/>
          </a:prstGeom>
        </p:spPr>
      </p:pic>
      <p:sp>
        <p:nvSpPr>
          <p:cNvPr id="7" name="Text Placeholder 2">
            <a:extLst>
              <a:ext uri="{FF2B5EF4-FFF2-40B4-BE49-F238E27FC236}">
                <a16:creationId xmlns="" xmlns:a16="http://schemas.microsoft.com/office/drawing/2014/main" id="{4F288CCD-67A4-A944-B58B-A418A07F540C}"/>
              </a:ext>
            </a:extLst>
          </p:cNvPr>
          <p:cNvSpPr txBox="1">
            <a:spLocks/>
          </p:cNvSpPr>
          <p:nvPr/>
        </p:nvSpPr>
        <p:spPr>
          <a:xfrm>
            <a:off x="861522" y="4613177"/>
            <a:ext cx="10663464" cy="4408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Previous versions are read only.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01010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861522" y="263948"/>
            <a:ext cx="5259360" cy="13192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1pPr>
          </a:lstStyle>
          <a:p>
            <a:r>
              <a:rPr lang="en-US" dirty="0" smtClean="0"/>
              <a:t>Working with Proofs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4F288CCD-67A4-A944-B58B-A418A07F540C}"/>
              </a:ext>
            </a:extLst>
          </p:cNvPr>
          <p:cNvSpPr txBox="1">
            <a:spLocks/>
          </p:cNvSpPr>
          <p:nvPr/>
        </p:nvSpPr>
        <p:spPr>
          <a:xfrm>
            <a:off x="1476102" y="1583161"/>
            <a:ext cx="10048884" cy="4408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Viewing a proof for the entire database:</a:t>
            </a:r>
          </a:p>
          <a:p>
            <a:pPr marL="0" indent="0">
              <a:buNone/>
            </a:pPr>
            <a:endParaRPr lang="en-US" sz="2000" dirty="0" smtClean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Font typeface="Arial"/>
              <a:buNone/>
            </a:pPr>
            <a:endParaRPr lang="en-US" sz="12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522" y="2099387"/>
            <a:ext cx="6365534" cy="378822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522" y="1349738"/>
            <a:ext cx="561439" cy="617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00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861522" y="263948"/>
            <a:ext cx="5259360" cy="13192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1pPr>
          </a:lstStyle>
          <a:p>
            <a:r>
              <a:rPr lang="en-US" dirty="0" smtClean="0"/>
              <a:t>Working with Proofs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4F288CCD-67A4-A944-B58B-A418A07F540C}"/>
              </a:ext>
            </a:extLst>
          </p:cNvPr>
          <p:cNvSpPr txBox="1">
            <a:spLocks/>
          </p:cNvSpPr>
          <p:nvPr/>
        </p:nvSpPr>
        <p:spPr>
          <a:xfrm>
            <a:off x="1476102" y="1583161"/>
            <a:ext cx="10048884" cy="4408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Viewing a proof for a single document:</a:t>
            </a:r>
            <a:endParaRPr lang="en-US" sz="1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522" y="2279554"/>
            <a:ext cx="7388160" cy="316770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522" y="1331687"/>
            <a:ext cx="537042" cy="692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428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861522" y="263948"/>
            <a:ext cx="5259360" cy="13192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1pPr>
          </a:lstStyle>
          <a:p>
            <a:r>
              <a:rPr lang="en-US" dirty="0" smtClean="0"/>
              <a:t>Working with Proofs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4F288CCD-67A4-A944-B58B-A418A07F540C}"/>
              </a:ext>
            </a:extLst>
          </p:cNvPr>
          <p:cNvSpPr txBox="1">
            <a:spLocks/>
          </p:cNvSpPr>
          <p:nvPr/>
        </p:nvSpPr>
        <p:spPr>
          <a:xfrm>
            <a:off x="1476102" y="1583161"/>
            <a:ext cx="10048883" cy="4408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Verifying a proof against the blockchain</a:t>
            </a:r>
            <a:endParaRPr lang="en-US" sz="1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522" y="2284315"/>
            <a:ext cx="9906000" cy="27559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522" y="1363423"/>
            <a:ext cx="490339" cy="660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65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9">
            <a:extLst>
              <a:ext uri="{FF2B5EF4-FFF2-40B4-BE49-F238E27FC236}">
                <a16:creationId xmlns="" xmlns:a16="http://schemas.microsoft.com/office/drawing/2014/main" id="{62D87E7F-B4BB-344D-9681-48057B195953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1pPr>
          </a:lstStyle>
          <a:p>
            <a:pPr algn="ctr"/>
            <a:r>
              <a:rPr lang="en-US" dirty="0" smtClean="0"/>
              <a:t>Proving some Data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4F288CCD-67A4-A944-B58B-A418A07F540C}"/>
              </a:ext>
            </a:extLst>
          </p:cNvPr>
          <p:cNvSpPr txBox="1">
            <a:spLocks/>
          </p:cNvSpPr>
          <p:nvPr/>
        </p:nvSpPr>
        <p:spPr>
          <a:xfrm>
            <a:off x="6702379" y="1844330"/>
            <a:ext cx="4299767" cy="35236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Let’s try proving some of our own data.</a:t>
            </a:r>
          </a:p>
          <a:p>
            <a:pPr marL="0" indent="0">
              <a:buNone/>
            </a:pPr>
            <a:endParaRPr lang="en-US" sz="2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r>
              <a:rPr lang="en-US" sz="200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For this example we will upload some data using </a:t>
            </a:r>
            <a:r>
              <a:rPr lang="en-US" sz="2000" dirty="0" err="1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mongofiles</a:t>
            </a:r>
            <a:r>
              <a:rPr lang="en-US" sz="200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</a:p>
          <a:p>
            <a:pPr marL="0" indent="0">
              <a:buNone/>
            </a:pPr>
            <a:endParaRPr lang="en-US" sz="2000" dirty="0" smtClean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r>
              <a:rPr lang="en-US" sz="200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However you can also follow along by adding data with the native MongoDB insert commands.</a:t>
            </a:r>
            <a:endParaRPr lang="en-US" sz="2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1020" y="2149929"/>
            <a:ext cx="1993900" cy="189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741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861522" y="263948"/>
            <a:ext cx="5259360" cy="13192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1pPr>
          </a:lstStyle>
          <a:p>
            <a:r>
              <a:rPr lang="en-US" dirty="0" smtClean="0"/>
              <a:t>Adding your Data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4F288CCD-67A4-A944-B58B-A418A07F540C}"/>
              </a:ext>
            </a:extLst>
          </p:cNvPr>
          <p:cNvSpPr txBox="1">
            <a:spLocks/>
          </p:cNvSpPr>
          <p:nvPr/>
        </p:nvSpPr>
        <p:spPr>
          <a:xfrm>
            <a:off x="831850" y="1910457"/>
            <a:ext cx="10756770" cy="40984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Run the following command to upload your file into the Database.</a:t>
            </a:r>
          </a:p>
          <a:p>
            <a:pPr marL="0" indent="0">
              <a:buNone/>
            </a:pPr>
            <a:endParaRPr lang="en-US" sz="2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endParaRPr lang="en-US" sz="2000" dirty="0" smtClean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endParaRPr lang="en-US" sz="2000" dirty="0" smtClean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endParaRPr lang="en-US" sz="2000" dirty="0" smtClean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r>
              <a:rPr lang="en-US" sz="200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Now query your service to make sure the file is where you expect.</a:t>
            </a:r>
          </a:p>
          <a:p>
            <a:pPr marL="0" indent="0">
              <a:buNone/>
            </a:pPr>
            <a:endParaRPr lang="en-US" sz="2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endParaRPr lang="en-US" sz="2000" dirty="0" smtClean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endParaRPr lang="en-US" sz="2000" dirty="0" smtClean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endParaRPr lang="en-US" sz="2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endParaRPr lang="en-US" sz="2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Font typeface="Arial"/>
              <a:buNone/>
            </a:pPr>
            <a:endParaRPr lang="en-US" sz="1200" dirty="0"/>
          </a:p>
        </p:txBody>
      </p:sp>
      <p:sp>
        <p:nvSpPr>
          <p:cNvPr id="5" name="TextBox 4"/>
          <p:cNvSpPr txBox="1"/>
          <p:nvPr/>
        </p:nvSpPr>
        <p:spPr>
          <a:xfrm>
            <a:off x="1241724" y="2591846"/>
            <a:ext cx="9378721" cy="3693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3DC0DD"/>
                </a:solidFill>
              </a:rPr>
              <a:t>mongofiles</a:t>
            </a:r>
            <a:r>
              <a:rPr lang="en-US" dirty="0">
                <a:solidFill>
                  <a:srgbClr val="3DC0DD"/>
                </a:solidFill>
              </a:rPr>
              <a:t> </a:t>
            </a:r>
            <a:r>
              <a:rPr lang="en-US" dirty="0"/>
              <a:t>--</a:t>
            </a:r>
            <a:r>
              <a:rPr lang="en-US" dirty="0" err="1"/>
              <a:t>sslAllowInvalidCertificates</a:t>
            </a:r>
            <a:r>
              <a:rPr lang="en-US" dirty="0"/>
              <a:t> --</a:t>
            </a:r>
            <a:r>
              <a:rPr lang="en-US" dirty="0" err="1"/>
              <a:t>uri</a:t>
            </a:r>
            <a:r>
              <a:rPr lang="en-US" dirty="0"/>
              <a:t>=</a:t>
            </a:r>
            <a:r>
              <a:rPr lang="en-US" dirty="0">
                <a:solidFill>
                  <a:srgbClr val="E1A767"/>
                </a:solidFill>
              </a:rPr>
              <a:t>$PROVENDB_URI </a:t>
            </a:r>
            <a:r>
              <a:rPr lang="en-US" dirty="0"/>
              <a:t>--</a:t>
            </a:r>
            <a:r>
              <a:rPr lang="en-US" dirty="0" err="1"/>
              <a:t>db</a:t>
            </a:r>
            <a:r>
              <a:rPr lang="en-US" dirty="0"/>
              <a:t>=</a:t>
            </a:r>
            <a:r>
              <a:rPr lang="en-US" dirty="0" err="1"/>
              <a:t>tst_bfest</a:t>
            </a:r>
            <a:r>
              <a:rPr lang="en-US" dirty="0"/>
              <a:t> put </a:t>
            </a:r>
            <a:r>
              <a:rPr lang="en-US" dirty="0" err="1"/>
              <a:t>provendbShell.js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4235" y="4573601"/>
            <a:ext cx="8013700" cy="73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12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861522" y="263948"/>
            <a:ext cx="5259360" cy="13192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1pPr>
          </a:lstStyle>
          <a:p>
            <a:r>
              <a:rPr lang="en-US" dirty="0" smtClean="0"/>
              <a:t>Proving your Data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4F288CCD-67A4-A944-B58B-A418A07F540C}"/>
              </a:ext>
            </a:extLst>
          </p:cNvPr>
          <p:cNvSpPr txBox="1">
            <a:spLocks/>
          </p:cNvSpPr>
          <p:nvPr/>
        </p:nvSpPr>
        <p:spPr>
          <a:xfrm>
            <a:off x="831850" y="1910457"/>
            <a:ext cx="10756770" cy="40984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To get your data on the blockchain, run the </a:t>
            </a:r>
            <a:r>
              <a:rPr lang="en-US" sz="2000" dirty="0" err="1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submitProof</a:t>
            </a:r>
            <a:r>
              <a:rPr lang="en-US" sz="200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command:</a:t>
            </a:r>
          </a:p>
          <a:p>
            <a:pPr marL="0" indent="0">
              <a:buNone/>
            </a:pPr>
            <a:endParaRPr lang="en-US" sz="2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endParaRPr lang="en-US" sz="2000" dirty="0" smtClean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endParaRPr lang="en-US" sz="2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endParaRPr lang="en-US" sz="2000" dirty="0" smtClean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endParaRPr lang="en-US" sz="2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endParaRPr lang="en-US" sz="2000" dirty="0" smtClean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endParaRPr lang="en-US" sz="2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r>
              <a:rPr lang="en-US" sz="200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Congratulations, you’ve just created your first blockchain proof!</a:t>
            </a:r>
          </a:p>
          <a:p>
            <a:pPr marL="0" indent="0">
              <a:buNone/>
            </a:pPr>
            <a:endParaRPr lang="en-US" sz="2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endParaRPr lang="en-US" sz="2000" dirty="0" smtClean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endParaRPr lang="en-US" sz="2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endParaRPr lang="en-US" sz="2000" dirty="0" smtClean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endParaRPr lang="en-US" sz="2000" dirty="0" smtClean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endParaRPr lang="en-US" sz="2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endParaRPr lang="en-US" sz="2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Font typeface="Arial"/>
              <a:buNone/>
            </a:pPr>
            <a:endParaRPr lang="en-US" sz="1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2432" y="2461442"/>
            <a:ext cx="8216900" cy="222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7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9">
            <a:extLst>
              <a:ext uri="{FF2B5EF4-FFF2-40B4-BE49-F238E27FC236}">
                <a16:creationId xmlns="" xmlns:a16="http://schemas.microsoft.com/office/drawing/2014/main" id="{62D87E7F-B4BB-344D-9681-48057B195953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1pPr>
          </a:lstStyle>
          <a:p>
            <a:pPr algn="ctr"/>
            <a:r>
              <a:rPr lang="en-US" dirty="0" smtClean="0"/>
              <a:t>Next Steps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4F288CCD-67A4-A944-B58B-A418A07F540C}"/>
              </a:ext>
            </a:extLst>
          </p:cNvPr>
          <p:cNvSpPr txBox="1">
            <a:spLocks/>
          </p:cNvSpPr>
          <p:nvPr/>
        </p:nvSpPr>
        <p:spPr>
          <a:xfrm>
            <a:off x="2612572" y="1162594"/>
            <a:ext cx="5421085" cy="52773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Continue your journey as a blockchain developer, go forth and build!</a:t>
            </a:r>
          </a:p>
          <a:p>
            <a:pPr marL="0" indent="0">
              <a:buNone/>
            </a:pPr>
            <a:endParaRPr lang="en-US" sz="24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r>
              <a:rPr lang="en-US" sz="240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Learn more advanced techniques by reading </a:t>
            </a:r>
            <a:r>
              <a:rPr lang="en-US" sz="24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our documentation at </a:t>
            </a:r>
            <a:r>
              <a:rPr lang="en-US" sz="2400" dirty="0" err="1">
                <a:solidFill>
                  <a:srgbClr val="3DC0DD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provendb.readme.io</a:t>
            </a:r>
            <a:r>
              <a:rPr lang="en-US" sz="24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. </a:t>
            </a:r>
            <a:endParaRPr lang="en-US" sz="2400" dirty="0" smtClean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endParaRPr lang="en-US" sz="2400" dirty="0" smtClean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r>
              <a:rPr lang="en-US" sz="240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Visit </a:t>
            </a:r>
            <a:r>
              <a:rPr lang="en-US" sz="2400" dirty="0" err="1">
                <a:solidFill>
                  <a:srgbClr val="3DC0DD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</a:t>
            </a:r>
            <a:r>
              <a:rPr lang="en-US" sz="2400" dirty="0" err="1" smtClean="0">
                <a:solidFill>
                  <a:srgbClr val="3DC0DD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edium.com</a:t>
            </a:r>
            <a:r>
              <a:rPr lang="en-US" sz="2400" dirty="0" smtClean="0">
                <a:solidFill>
                  <a:srgbClr val="3DC0DD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  <a:r>
              <a:rPr lang="en-US" sz="2400" dirty="0" err="1" smtClean="0">
                <a:solidFill>
                  <a:srgbClr val="3DC0DD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provendb</a:t>
            </a:r>
            <a:r>
              <a:rPr lang="en-US" sz="240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to read some examples and blog posts.</a:t>
            </a:r>
          </a:p>
          <a:p>
            <a:pPr marL="0" indent="0">
              <a:buNone/>
            </a:pPr>
            <a:endParaRPr lang="en-US" sz="2400" dirty="0" smtClean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r>
              <a:rPr lang="en-US" sz="240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Take a look at our open source sample application: </a:t>
            </a:r>
            <a:r>
              <a:rPr lang="en-US" sz="2400" dirty="0" err="1" smtClean="0">
                <a:solidFill>
                  <a:srgbClr val="3DC0DD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ProvenDocs</a:t>
            </a:r>
            <a:endParaRPr lang="en-US" sz="2400" dirty="0" smtClean="0">
              <a:solidFill>
                <a:srgbClr val="3DC0DD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0334" y="1162594"/>
            <a:ext cx="515404" cy="7340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0334" y="2703126"/>
            <a:ext cx="652890" cy="71224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9061" y="4117653"/>
            <a:ext cx="700602" cy="67527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0334" y="5292015"/>
            <a:ext cx="518055" cy="64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08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55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1"/>
          <p:cNvSpPr>
            <a:spLocks noGrp="1"/>
          </p:cNvSpPr>
          <p:nvPr>
            <p:ph type="title" idx="4294967295"/>
          </p:nvPr>
        </p:nvSpPr>
        <p:spPr>
          <a:xfrm>
            <a:off x="861522" y="263948"/>
            <a:ext cx="4533900" cy="1319213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About ProvenDB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="" xmlns:a16="http://schemas.microsoft.com/office/drawing/2014/main" id="{4F288CCD-67A4-A944-B58B-A418A07F540C}"/>
              </a:ext>
            </a:extLst>
          </p:cNvPr>
          <p:cNvSpPr txBox="1">
            <a:spLocks/>
          </p:cNvSpPr>
          <p:nvPr/>
        </p:nvSpPr>
        <p:spPr>
          <a:xfrm>
            <a:off x="831850" y="1910458"/>
            <a:ext cx="5690870" cy="269418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ProvenDB bridges the gap between Database and Blockchain technology.</a:t>
            </a:r>
          </a:p>
          <a:p>
            <a:pPr marL="0" indent="0">
              <a:buNone/>
            </a:pPr>
            <a:endParaRPr lang="en-US" sz="2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ProvenDB enables the rapid development of high-performance Blockchain applications.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ProvenDB can add Blockchain capabilities to any  existing MongoDB application.</a:t>
            </a:r>
          </a:p>
          <a:p>
            <a:pPr marL="0" indent="0">
              <a:buNone/>
            </a:pPr>
            <a:endParaRPr lang="en-US" sz="2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endParaRPr lang="en-US" sz="2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Font typeface="Arial"/>
              <a:buNone/>
            </a:pPr>
            <a:endParaRPr lang="en-US" sz="1200" dirty="0"/>
          </a:p>
        </p:txBody>
      </p:sp>
      <p:grpSp>
        <p:nvGrpSpPr>
          <p:cNvPr id="2" name="Group 1"/>
          <p:cNvGrpSpPr/>
          <p:nvPr/>
        </p:nvGrpSpPr>
        <p:grpSpPr>
          <a:xfrm>
            <a:off x="6847840" y="720210"/>
            <a:ext cx="4287520" cy="5074680"/>
            <a:chOff x="7030720" y="720210"/>
            <a:chExt cx="4287520" cy="5074680"/>
          </a:xfrm>
        </p:grpSpPr>
        <p:pic>
          <p:nvPicPr>
            <p:cNvPr id="19" name="Picture 18" descr="A picture containing LEGO&#10;&#10;Description automatically generated">
              <a:extLst>
                <a:ext uri="{FF2B5EF4-FFF2-40B4-BE49-F238E27FC236}">
                  <a16:creationId xmlns="" xmlns:a16="http://schemas.microsoft.com/office/drawing/2014/main" id="{9907A78F-42AB-F644-BA2A-2836463520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30720" y="720210"/>
              <a:ext cx="4287520" cy="5074680"/>
            </a:xfrm>
            <a:prstGeom prst="rect">
              <a:avLst/>
            </a:prstGeom>
          </p:spPr>
        </p:pic>
        <p:sp>
          <p:nvSpPr>
            <p:cNvPr id="20" name="Content Placeholder 2"/>
            <p:cNvSpPr txBox="1">
              <a:spLocks/>
            </p:cNvSpPr>
            <p:nvPr/>
          </p:nvSpPr>
          <p:spPr>
            <a:xfrm>
              <a:off x="7122194" y="2658374"/>
              <a:ext cx="821384" cy="21890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lnSpcReduction="1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000" i="1" dirty="0">
                  <a:solidFill>
                    <a:schemeClr val="bg1">
                      <a:alpha val="80000"/>
                    </a:schemeClr>
                  </a:solidFill>
                  <a:latin typeface="Roboto" charset="0"/>
                  <a:ea typeface="Roboto" charset="0"/>
                  <a:cs typeface="Roboto" charset="0"/>
                </a:rPr>
                <a:t>MongoDB</a:t>
              </a:r>
            </a:p>
          </p:txBody>
        </p:sp>
        <p:sp>
          <p:nvSpPr>
            <p:cNvPr id="21" name="Content Placeholder 2"/>
            <p:cNvSpPr txBox="1">
              <a:spLocks/>
            </p:cNvSpPr>
            <p:nvPr/>
          </p:nvSpPr>
          <p:spPr>
            <a:xfrm>
              <a:off x="10231154" y="1177020"/>
              <a:ext cx="821384" cy="21890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lnSpcReduction="1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000" i="1" dirty="0" err="1">
                  <a:solidFill>
                    <a:schemeClr val="bg1">
                      <a:alpha val="80000"/>
                    </a:schemeClr>
                  </a:solidFill>
                  <a:latin typeface="Roboto" charset="0"/>
                  <a:ea typeface="Roboto" charset="0"/>
                  <a:cs typeface="Roboto" charset="0"/>
                </a:rPr>
                <a:t>Blockchain</a:t>
              </a:r>
              <a:endParaRPr lang="en-US" sz="1000" i="1" dirty="0">
                <a:solidFill>
                  <a:schemeClr val="bg1">
                    <a:alpha val="80000"/>
                  </a:schemeClr>
                </a:solidFill>
                <a:latin typeface="Roboto" charset="0"/>
                <a:ea typeface="Roboto" charset="0"/>
                <a:cs typeface="Roboto" charset="0"/>
              </a:endParaRPr>
            </a:p>
          </p:txBody>
        </p:sp>
        <p:sp>
          <p:nvSpPr>
            <p:cNvPr id="22" name="Content Placeholder 2"/>
            <p:cNvSpPr txBox="1">
              <a:spLocks/>
            </p:cNvSpPr>
            <p:nvPr/>
          </p:nvSpPr>
          <p:spPr>
            <a:xfrm>
              <a:off x="9682514" y="3038648"/>
              <a:ext cx="821384" cy="21890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lnSpcReduction="1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000" i="1" dirty="0">
                  <a:latin typeface="Roboto" panose="02000000000000000000" pitchFamily="2" charset="0"/>
                  <a:ea typeface="Roboto" panose="02000000000000000000" pitchFamily="2" charset="0"/>
                </a:rPr>
                <a:t>ProvenDB</a:t>
              </a:r>
              <a:endParaRPr lang="en-US" sz="1000" i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307905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itle 2"/>
          <p:cNvSpPr txBox="1">
            <a:spLocks/>
          </p:cNvSpPr>
          <p:nvPr/>
        </p:nvSpPr>
        <p:spPr>
          <a:xfrm>
            <a:off x="645953" y="537781"/>
            <a:ext cx="3807177" cy="21126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500" b="1" kern="1200" baseline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200" dirty="0"/>
              <a:t>ProvenDocs – A ProvenDB </a:t>
            </a:r>
            <a:r>
              <a:rPr lang="en-US" sz="3200" dirty="0" smtClean="0"/>
              <a:t>Application</a:t>
            </a:r>
            <a:endParaRPr lang="en-US" sz="3200" dirty="0"/>
          </a:p>
        </p:txBody>
      </p:sp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="" xmlns:a16="http://schemas.microsoft.com/office/drawing/2014/main" id="{176585FD-C6C6-4E4E-906E-AA4FC0D6FF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267"/>
          <a:stretch/>
        </p:blipFill>
        <p:spPr>
          <a:xfrm>
            <a:off x="4340021" y="537782"/>
            <a:ext cx="8119485" cy="5890099"/>
          </a:xfrm>
          <a:prstGeom prst="rect">
            <a:avLst/>
          </a:prstGeom>
        </p:spPr>
      </p:pic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="" xmlns:a16="http://schemas.microsoft.com/office/drawing/2014/main" id="{4153D2D5-489A-274F-9A5F-CCD0EB9B8EB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267"/>
          <a:stretch/>
        </p:blipFill>
        <p:spPr>
          <a:xfrm>
            <a:off x="4340021" y="537782"/>
            <a:ext cx="8119485" cy="5890099"/>
          </a:xfrm>
          <a:prstGeom prst="rect">
            <a:avLst/>
          </a:prstGeom>
        </p:spPr>
      </p:pic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="" xmlns:a16="http://schemas.microsoft.com/office/drawing/2014/main" id="{6A986F05-A52E-E44F-9118-99F34DE4065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267"/>
          <a:stretch/>
        </p:blipFill>
        <p:spPr>
          <a:xfrm>
            <a:off x="4340021" y="537782"/>
            <a:ext cx="8119485" cy="5890099"/>
          </a:xfrm>
          <a:prstGeom prst="rect">
            <a:avLst/>
          </a:prstGeom>
        </p:spPr>
      </p:pic>
      <p:pic>
        <p:nvPicPr>
          <p:cNvPr id="14" name="Picture 13" descr="A screenshot of a cell phone&#10;&#10;Description automatically generated">
            <a:extLst>
              <a:ext uri="{FF2B5EF4-FFF2-40B4-BE49-F238E27FC236}">
                <a16:creationId xmlns="" xmlns:a16="http://schemas.microsoft.com/office/drawing/2014/main" id="{3B5AEA97-5FDA-0C46-A333-8CB7DEECA9E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7267"/>
          <a:stretch/>
        </p:blipFill>
        <p:spPr>
          <a:xfrm>
            <a:off x="4340021" y="537782"/>
            <a:ext cx="8119485" cy="589009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2954" b="17503"/>
          <a:stretch/>
        </p:blipFill>
        <p:spPr>
          <a:xfrm>
            <a:off x="4258847" y="348791"/>
            <a:ext cx="7933153" cy="650920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95DFF291-B466-294F-B14D-0276B22E3AEE}"/>
              </a:ext>
            </a:extLst>
          </p:cNvPr>
          <p:cNvSpPr txBox="1"/>
          <p:nvPr/>
        </p:nvSpPr>
        <p:spPr>
          <a:xfrm>
            <a:off x="645953" y="2839423"/>
            <a:ext cx="307790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ProvenDocs.com</a:t>
            </a:r>
            <a:r>
              <a:rPr lang="en-US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is a user friendly web application powered by ProvenDB.  It allows users to upload their personal documents and receive blockchain proofs of ownership , timestamp and integrity. </a:t>
            </a:r>
          </a:p>
        </p:txBody>
      </p:sp>
    </p:spTree>
    <p:extLst>
      <p:ext uri="{BB962C8B-B14F-4D97-AF65-F5344CB8AC3E}">
        <p14:creationId xmlns:p14="http://schemas.microsoft.com/office/powerpoint/2010/main" val="1321054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55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itle 2"/>
          <p:cNvSpPr txBox="1">
            <a:spLocks/>
          </p:cNvSpPr>
          <p:nvPr/>
        </p:nvSpPr>
        <p:spPr>
          <a:xfrm>
            <a:off x="7545180" y="2245152"/>
            <a:ext cx="4054219" cy="1224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500" b="1" kern="1200" baseline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1pPr>
          </a:lstStyle>
          <a:p>
            <a:pPr algn="r"/>
            <a:r>
              <a:rPr lang="en-US" sz="4000" i="1" dirty="0"/>
              <a:t>Thank You!</a:t>
            </a:r>
          </a:p>
        </p:txBody>
      </p:sp>
      <p:sp>
        <p:nvSpPr>
          <p:cNvPr id="55" name="Text Placeholder 3"/>
          <p:cNvSpPr txBox="1">
            <a:spLocks/>
          </p:cNvSpPr>
          <p:nvPr/>
        </p:nvSpPr>
        <p:spPr>
          <a:xfrm>
            <a:off x="7545180" y="3262415"/>
            <a:ext cx="4054219" cy="4015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1600" i="1" dirty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Any questions?</a:t>
            </a:r>
            <a:endParaRPr lang="en-US" sz="1400" i="1" dirty="0"/>
          </a:p>
        </p:txBody>
      </p:sp>
      <p:grpSp>
        <p:nvGrpSpPr>
          <p:cNvPr id="56" name="Group 55"/>
          <p:cNvGrpSpPr/>
          <p:nvPr/>
        </p:nvGrpSpPr>
        <p:grpSpPr>
          <a:xfrm>
            <a:off x="7617708" y="4239046"/>
            <a:ext cx="3916039" cy="1825212"/>
            <a:chOff x="7617708" y="4239046"/>
            <a:chExt cx="3916039" cy="1825212"/>
          </a:xfrm>
        </p:grpSpPr>
        <p:sp>
          <p:nvSpPr>
            <p:cNvPr id="57" name="Content Placeholder 2"/>
            <p:cNvSpPr txBox="1">
              <a:spLocks/>
            </p:cNvSpPr>
            <p:nvPr/>
          </p:nvSpPr>
          <p:spPr>
            <a:xfrm>
              <a:off x="9988012" y="4682692"/>
              <a:ext cx="1545735" cy="46410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buNone/>
              </a:pPr>
              <a:r>
                <a:rPr lang="en-US" sz="1000" b="1" dirty="0">
                  <a:solidFill>
                    <a:schemeClr val="bg1"/>
                  </a:solidFill>
                  <a:latin typeface="Roboto" charset="0"/>
                  <a:ea typeface="Roboto" charset="0"/>
                  <a:cs typeface="Roboto" charset="0"/>
                </a:rPr>
                <a:t>Guy Harrison</a:t>
              </a:r>
            </a:p>
            <a:p>
              <a:pPr marL="0" indent="0" algn="r">
                <a:spcBef>
                  <a:spcPts val="500"/>
                </a:spcBef>
                <a:buNone/>
              </a:pPr>
              <a:r>
                <a:rPr lang="en-US" sz="1000" dirty="0">
                  <a:solidFill>
                    <a:schemeClr val="bg1"/>
                  </a:solidFill>
                  <a:latin typeface="Roboto" charset="0"/>
                  <a:ea typeface="Roboto" charset="0"/>
                  <a:cs typeface="Roboto" charset="0"/>
                </a:rPr>
                <a:t>ProvenDB CTO</a:t>
              </a:r>
              <a:endParaRPr lang="en-US" sz="1200" dirty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endParaRPr>
            </a:p>
            <a:p>
              <a:pPr marL="0" indent="0" algn="r">
                <a:buNone/>
              </a:pPr>
              <a:endParaRPr lang="en-US" sz="1200" dirty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endParaRPr>
            </a:p>
          </p:txBody>
        </p:sp>
        <p:grpSp>
          <p:nvGrpSpPr>
            <p:cNvPr id="58" name="Group 57"/>
            <p:cNvGrpSpPr/>
            <p:nvPr/>
          </p:nvGrpSpPr>
          <p:grpSpPr>
            <a:xfrm>
              <a:off x="8655164" y="5415553"/>
              <a:ext cx="2878583" cy="648705"/>
              <a:chOff x="8655164" y="5415553"/>
              <a:chExt cx="2878583" cy="648705"/>
            </a:xfrm>
          </p:grpSpPr>
          <p:sp>
            <p:nvSpPr>
              <p:cNvPr id="60" name="Content Placeholder 2"/>
              <p:cNvSpPr txBox="1">
                <a:spLocks/>
              </p:cNvSpPr>
              <p:nvPr/>
            </p:nvSpPr>
            <p:spPr>
              <a:xfrm>
                <a:off x="9988012" y="5415554"/>
                <a:ext cx="1545735" cy="6439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spcBef>
                    <a:spcPts val="500"/>
                  </a:spcBef>
                  <a:buNone/>
                </a:pPr>
                <a:r>
                  <a:rPr lang="en-US" sz="1000" dirty="0">
                    <a:solidFill>
                      <a:schemeClr val="bg1"/>
                    </a:solidFill>
                    <a:latin typeface="Roboto" charset="0"/>
                    <a:ea typeface="Roboto" charset="0"/>
                    <a:cs typeface="Roboto" charset="0"/>
                  </a:rPr>
                  <a:t>/</a:t>
                </a:r>
                <a:r>
                  <a:rPr lang="en-US" sz="1000" dirty="0" err="1">
                    <a:solidFill>
                      <a:schemeClr val="bg1"/>
                    </a:solidFill>
                    <a:latin typeface="Roboto" charset="0"/>
                    <a:ea typeface="Roboto" charset="0"/>
                    <a:cs typeface="Roboto" charset="0"/>
                  </a:rPr>
                  <a:t>guyharrison</a:t>
                </a:r>
                <a:endParaRPr lang="en-US" sz="1200" dirty="0">
                  <a:solidFill>
                    <a:schemeClr val="bg1"/>
                  </a:solidFill>
                  <a:latin typeface="Roboto" charset="0"/>
                  <a:ea typeface="Roboto" charset="0"/>
                  <a:cs typeface="Roboto" charset="0"/>
                </a:endParaRPr>
              </a:p>
              <a:p>
                <a:pPr marL="0" indent="0" algn="r">
                  <a:lnSpc>
                    <a:spcPct val="200000"/>
                  </a:lnSpc>
                  <a:spcBef>
                    <a:spcPts val="500"/>
                  </a:spcBef>
                  <a:buNone/>
                </a:pPr>
                <a:r>
                  <a:rPr lang="en-US" sz="1000" dirty="0">
                    <a:solidFill>
                      <a:schemeClr val="bg1"/>
                    </a:solidFill>
                    <a:latin typeface="Roboto" charset="0"/>
                    <a:ea typeface="Roboto" charset="0"/>
                    <a:cs typeface="Roboto" charset="0"/>
                  </a:rPr>
                  <a:t>/</a:t>
                </a:r>
                <a:r>
                  <a:rPr lang="en-US" sz="1000" dirty="0" err="1">
                    <a:solidFill>
                      <a:schemeClr val="bg1"/>
                    </a:solidFill>
                    <a:latin typeface="Roboto" charset="0"/>
                    <a:ea typeface="Roboto" charset="0"/>
                    <a:cs typeface="Roboto" charset="0"/>
                  </a:rPr>
                  <a:t>guyharrison</a:t>
                </a:r>
                <a:endParaRPr lang="en-US" sz="1200" dirty="0">
                  <a:solidFill>
                    <a:schemeClr val="bg1"/>
                  </a:solidFill>
                  <a:latin typeface="Roboto" charset="0"/>
                  <a:ea typeface="Roboto" charset="0"/>
                  <a:cs typeface="Roboto" charset="0"/>
                </a:endParaRPr>
              </a:p>
              <a:p>
                <a:pPr marL="0" indent="0" algn="r">
                  <a:buNone/>
                </a:pPr>
                <a:endParaRPr lang="en-US" sz="1200" dirty="0">
                  <a:solidFill>
                    <a:schemeClr val="bg1"/>
                  </a:solidFill>
                  <a:latin typeface="Roboto" charset="0"/>
                  <a:ea typeface="Roboto" charset="0"/>
                  <a:cs typeface="Roboto" charset="0"/>
                </a:endParaRPr>
              </a:p>
            </p:txBody>
          </p:sp>
          <p:sp>
            <p:nvSpPr>
              <p:cNvPr id="61" name="Content Placeholder 2"/>
              <p:cNvSpPr txBox="1">
                <a:spLocks/>
              </p:cNvSpPr>
              <p:nvPr/>
            </p:nvSpPr>
            <p:spPr>
              <a:xfrm>
                <a:off x="8655164" y="5439542"/>
                <a:ext cx="1545735" cy="62471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spcBef>
                    <a:spcPts val="500"/>
                  </a:spcBef>
                  <a:buNone/>
                </a:pPr>
                <a:r>
                  <a:rPr lang="en-US" sz="1000" dirty="0">
                    <a:solidFill>
                      <a:schemeClr val="bg1"/>
                    </a:solidFill>
                    <a:latin typeface="Roboto" charset="0"/>
                    <a:ea typeface="Roboto" charset="0"/>
                    <a:cs typeface="Roboto" charset="0"/>
                  </a:rPr>
                  <a:t>(+61) 418 533 988</a:t>
                </a:r>
                <a:endParaRPr lang="en-US" sz="1200" dirty="0">
                  <a:solidFill>
                    <a:schemeClr val="bg1"/>
                  </a:solidFill>
                  <a:latin typeface="Roboto" charset="0"/>
                  <a:ea typeface="Roboto" charset="0"/>
                  <a:cs typeface="Roboto" charset="0"/>
                </a:endParaRPr>
              </a:p>
              <a:p>
                <a:pPr marL="0" indent="0" algn="r">
                  <a:lnSpc>
                    <a:spcPct val="200000"/>
                  </a:lnSpc>
                  <a:spcBef>
                    <a:spcPts val="500"/>
                  </a:spcBef>
                  <a:buNone/>
                </a:pPr>
                <a:r>
                  <a:rPr lang="en-US" sz="1000" dirty="0" err="1">
                    <a:solidFill>
                      <a:schemeClr val="bg1"/>
                    </a:solidFill>
                    <a:latin typeface="Roboto" charset="0"/>
                    <a:ea typeface="Roboto" charset="0"/>
                    <a:cs typeface="Roboto" charset="0"/>
                  </a:rPr>
                  <a:t>guy@provendb.com</a:t>
                </a:r>
                <a:endParaRPr lang="en-US" sz="1200" dirty="0">
                  <a:solidFill>
                    <a:schemeClr val="bg1"/>
                  </a:solidFill>
                  <a:latin typeface="Roboto" charset="0"/>
                  <a:ea typeface="Roboto" charset="0"/>
                  <a:cs typeface="Roboto" charset="0"/>
                </a:endParaRPr>
              </a:p>
              <a:p>
                <a:pPr marL="0" indent="0" algn="r">
                  <a:buNone/>
                </a:pPr>
                <a:endParaRPr lang="en-US" sz="1200" dirty="0">
                  <a:solidFill>
                    <a:schemeClr val="bg1"/>
                  </a:solidFill>
                  <a:latin typeface="Roboto" charset="0"/>
                  <a:ea typeface="Roboto" charset="0"/>
                  <a:cs typeface="Roboto" charset="0"/>
                </a:endParaRPr>
              </a:p>
            </p:txBody>
          </p:sp>
          <p:pic>
            <p:nvPicPr>
              <p:cNvPr id="62" name="Picture 61"/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0413786" y="5730022"/>
                <a:ext cx="225158" cy="225158"/>
              </a:xfrm>
              <a:prstGeom prst="rect">
                <a:avLst/>
              </a:prstGeom>
            </p:spPr>
          </p:pic>
          <p:pic>
            <p:nvPicPr>
              <p:cNvPr id="63" name="Picture 62"/>
              <p:cNvPicPr>
                <a:picLocks noChangeAspect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0413786" y="5415553"/>
                <a:ext cx="218254" cy="218252"/>
              </a:xfrm>
              <a:prstGeom prst="rect">
                <a:avLst/>
              </a:prstGeom>
            </p:spPr>
          </p:pic>
        </p:grpSp>
        <p:cxnSp>
          <p:nvCxnSpPr>
            <p:cNvPr id="59" name="Straight Connector 58"/>
            <p:cNvCxnSpPr/>
            <p:nvPr/>
          </p:nvCxnSpPr>
          <p:spPr>
            <a:xfrm flipH="1">
              <a:off x="7617708" y="4239046"/>
              <a:ext cx="3822605" cy="0"/>
            </a:xfrm>
            <a:prstGeom prst="line">
              <a:avLst/>
            </a:prstGeom>
            <a:ln>
              <a:solidFill>
                <a:srgbClr val="B3C5D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5" name="Picture 64" descr="A close up of a logo&#10;&#10;Description automatically generated">
            <a:extLst>
              <a:ext uri="{FF2B5EF4-FFF2-40B4-BE49-F238E27FC236}">
                <a16:creationId xmlns="" xmlns:a16="http://schemas.microsoft.com/office/drawing/2014/main" id="{818B10D6-88A1-6F43-AD5C-E81D092D203E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174017">
            <a:off x="983784" y="548627"/>
            <a:ext cx="2950249" cy="2950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728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 decel="100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decel="100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decel="100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decel="100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55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5220215" y="891555"/>
            <a:ext cx="3156036" cy="4798265"/>
            <a:chOff x="3361891" y="859008"/>
            <a:chExt cx="3156036" cy="4798265"/>
          </a:xfrm>
        </p:grpSpPr>
        <p:sp>
          <p:nvSpPr>
            <p:cNvPr id="162" name="Text Placeholder 6"/>
            <p:cNvSpPr txBox="1">
              <a:spLocks/>
            </p:cNvSpPr>
            <p:nvPr/>
          </p:nvSpPr>
          <p:spPr>
            <a:xfrm>
              <a:off x="3361891" y="3445297"/>
              <a:ext cx="1538870" cy="56305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defPPr>
                <a:defRPr lang="en-US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buSzPct val="100000"/>
              </a:pPr>
              <a:r>
                <a:rPr lang="en-US" dirty="0">
                  <a:solidFill>
                    <a:schemeClr val="bg1"/>
                  </a:solidFill>
                  <a:latin typeface="Roboto" charset="0"/>
                  <a:ea typeface="Roboto" charset="0"/>
                  <a:cs typeface="Roboto" charset="0"/>
                </a:rPr>
                <a:t>Developer Friendly</a:t>
              </a:r>
            </a:p>
          </p:txBody>
        </p:sp>
        <p:sp>
          <p:nvSpPr>
            <p:cNvPr id="167" name="Text Placeholder 6"/>
            <p:cNvSpPr txBox="1">
              <a:spLocks/>
            </p:cNvSpPr>
            <p:nvPr/>
          </p:nvSpPr>
          <p:spPr>
            <a:xfrm>
              <a:off x="3361892" y="1820970"/>
              <a:ext cx="1538870" cy="56305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defPPr>
                <a:defRPr lang="en-US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buSzPct val="100000"/>
              </a:pPr>
              <a:r>
                <a:rPr lang="en-US" dirty="0">
                  <a:solidFill>
                    <a:schemeClr val="bg1"/>
                  </a:solidFill>
                  <a:latin typeface="Roboto" charset="0"/>
                  <a:ea typeface="Roboto" charset="0"/>
                  <a:cs typeface="Roboto" charset="0"/>
                </a:rPr>
                <a:t>Tamper Proof</a:t>
              </a:r>
            </a:p>
          </p:txBody>
        </p:sp>
        <p:sp>
          <p:nvSpPr>
            <p:cNvPr id="172" name="Text Placeholder 6"/>
            <p:cNvSpPr txBox="1">
              <a:spLocks/>
            </p:cNvSpPr>
            <p:nvPr/>
          </p:nvSpPr>
          <p:spPr>
            <a:xfrm>
              <a:off x="3361892" y="2649705"/>
              <a:ext cx="1538870" cy="56305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defPPr>
                <a:defRPr lang="en-US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buSzPct val="100000"/>
              </a:pPr>
              <a:r>
                <a:rPr lang="en-US" dirty="0">
                  <a:solidFill>
                    <a:schemeClr val="bg1"/>
                  </a:solidFill>
                  <a:latin typeface="Roboto" charset="0"/>
                  <a:ea typeface="Roboto" charset="0"/>
                  <a:cs typeface="Roboto" charset="0"/>
                </a:rPr>
                <a:t>Immutable History</a:t>
              </a:r>
            </a:p>
          </p:txBody>
        </p:sp>
        <p:sp>
          <p:nvSpPr>
            <p:cNvPr id="43" name="Text Placeholder 6"/>
            <p:cNvSpPr txBox="1">
              <a:spLocks/>
            </p:cNvSpPr>
            <p:nvPr/>
          </p:nvSpPr>
          <p:spPr>
            <a:xfrm>
              <a:off x="3361892" y="4268356"/>
              <a:ext cx="1538870" cy="56305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defPPr>
                <a:defRPr lang="en-US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buSzPct val="100000"/>
              </a:pPr>
              <a:r>
                <a:rPr lang="en-US" dirty="0">
                  <a:solidFill>
                    <a:schemeClr val="bg1"/>
                  </a:solidFill>
                  <a:latin typeface="Roboto" charset="0"/>
                  <a:ea typeface="Roboto" charset="0"/>
                  <a:cs typeface="Roboto" charset="0"/>
                </a:rPr>
                <a:t>Economical</a:t>
              </a:r>
            </a:p>
          </p:txBody>
        </p:sp>
        <p:sp>
          <p:nvSpPr>
            <p:cNvPr id="44" name="Text Placeholder 6"/>
            <p:cNvSpPr txBox="1">
              <a:spLocks/>
            </p:cNvSpPr>
            <p:nvPr/>
          </p:nvSpPr>
          <p:spPr>
            <a:xfrm>
              <a:off x="3361892" y="5062518"/>
              <a:ext cx="1538870" cy="56305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defPPr>
                <a:defRPr lang="en-US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buSzPct val="100000"/>
              </a:pPr>
              <a:r>
                <a:rPr lang="en-US" dirty="0">
                  <a:solidFill>
                    <a:schemeClr val="bg1"/>
                  </a:solidFill>
                  <a:latin typeface="Roboto" charset="0"/>
                  <a:ea typeface="Roboto" charset="0"/>
                  <a:cs typeface="Roboto" charset="0"/>
                </a:rPr>
                <a:t>Performant</a:t>
              </a:r>
            </a:p>
          </p:txBody>
        </p:sp>
        <p:sp>
          <p:nvSpPr>
            <p:cNvPr id="71" name="Text Placeholder 6"/>
            <p:cNvSpPr txBox="1">
              <a:spLocks/>
            </p:cNvSpPr>
            <p:nvPr/>
          </p:nvSpPr>
          <p:spPr>
            <a:xfrm>
              <a:off x="4979057" y="859008"/>
              <a:ext cx="1538870" cy="56305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defPPr>
                <a:defRPr lang="en-US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SzPct val="100000"/>
              </a:pPr>
              <a:r>
                <a:rPr lang="en-US" sz="1600" b="1" dirty="0" err="1">
                  <a:solidFill>
                    <a:schemeClr val="bg1"/>
                  </a:solidFill>
                  <a:latin typeface="Roboto" charset="0"/>
                  <a:ea typeface="Roboto" charset="0"/>
                  <a:cs typeface="Roboto" charset="0"/>
                </a:rPr>
                <a:t>Blockchain</a:t>
              </a:r>
              <a:endParaRPr lang="en-US" sz="1600" b="1" dirty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endParaRPr>
            </a:p>
          </p:txBody>
        </p:sp>
        <p:grpSp>
          <p:nvGrpSpPr>
            <p:cNvPr id="2" name="Group 1"/>
            <p:cNvGrpSpPr/>
            <p:nvPr/>
          </p:nvGrpSpPr>
          <p:grpSpPr>
            <a:xfrm>
              <a:off x="5401754" y="1757621"/>
              <a:ext cx="632208" cy="626401"/>
              <a:chOff x="5401754" y="1757621"/>
              <a:chExt cx="632208" cy="626401"/>
            </a:xfrm>
          </p:grpSpPr>
          <p:sp>
            <p:nvSpPr>
              <p:cNvPr id="45" name="Овал 14">
                <a:extLst>
                  <a:ext uri="{FF2B5EF4-FFF2-40B4-BE49-F238E27FC236}">
                    <a16:creationId xmlns="" xmlns:a16="http://schemas.microsoft.com/office/drawing/2014/main" id="{37509FED-DD0F-F949-8A91-F284836E844B}"/>
                  </a:ext>
                </a:extLst>
              </p:cNvPr>
              <p:cNvSpPr/>
              <p:nvPr/>
            </p:nvSpPr>
            <p:spPr>
              <a:xfrm>
                <a:off x="5401754" y="1757621"/>
                <a:ext cx="632208" cy="62640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1400"/>
              </a:p>
            </p:txBody>
          </p:sp>
          <p:pic>
            <p:nvPicPr>
              <p:cNvPr id="86" name="Picture 85"/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566410" y="1837178"/>
                <a:ext cx="302896" cy="440574"/>
              </a:xfrm>
              <a:prstGeom prst="rect">
                <a:avLst/>
              </a:prstGeom>
            </p:spPr>
          </p:pic>
        </p:grpSp>
        <p:grpSp>
          <p:nvGrpSpPr>
            <p:cNvPr id="3" name="Group 2"/>
            <p:cNvGrpSpPr/>
            <p:nvPr/>
          </p:nvGrpSpPr>
          <p:grpSpPr>
            <a:xfrm>
              <a:off x="5401754" y="2583158"/>
              <a:ext cx="632208" cy="626401"/>
              <a:chOff x="5401754" y="2583158"/>
              <a:chExt cx="632208" cy="626401"/>
            </a:xfrm>
          </p:grpSpPr>
          <p:sp>
            <p:nvSpPr>
              <p:cNvPr id="173" name="Овал 14">
                <a:extLst>
                  <a:ext uri="{FF2B5EF4-FFF2-40B4-BE49-F238E27FC236}">
                    <a16:creationId xmlns="" xmlns:a16="http://schemas.microsoft.com/office/drawing/2014/main" id="{37509FED-DD0F-F949-8A91-F284836E844B}"/>
                  </a:ext>
                </a:extLst>
              </p:cNvPr>
              <p:cNvSpPr/>
              <p:nvPr/>
            </p:nvSpPr>
            <p:spPr>
              <a:xfrm>
                <a:off x="5401754" y="2583158"/>
                <a:ext cx="632208" cy="62640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1400"/>
              </a:p>
            </p:txBody>
          </p:sp>
          <p:pic>
            <p:nvPicPr>
              <p:cNvPr id="91" name="Picture 90"/>
              <p:cNvPicPr>
                <a:picLocks noChangeAspect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473742" y="2697007"/>
                <a:ext cx="419782" cy="413951"/>
              </a:xfrm>
              <a:prstGeom prst="rect">
                <a:avLst/>
              </a:prstGeom>
            </p:spPr>
          </p:pic>
        </p:grpSp>
        <p:grpSp>
          <p:nvGrpSpPr>
            <p:cNvPr id="4" name="Group 3"/>
            <p:cNvGrpSpPr/>
            <p:nvPr/>
          </p:nvGrpSpPr>
          <p:grpSpPr>
            <a:xfrm>
              <a:off x="5401754" y="3408695"/>
              <a:ext cx="632208" cy="626401"/>
              <a:chOff x="5401754" y="3408695"/>
              <a:chExt cx="632208" cy="626401"/>
            </a:xfrm>
          </p:grpSpPr>
          <p:sp>
            <p:nvSpPr>
              <p:cNvPr id="163" name="Овал 14">
                <a:extLst>
                  <a:ext uri="{FF2B5EF4-FFF2-40B4-BE49-F238E27FC236}">
                    <a16:creationId xmlns="" xmlns:a16="http://schemas.microsoft.com/office/drawing/2014/main" id="{37509FED-DD0F-F949-8A91-F284836E844B}"/>
                  </a:ext>
                </a:extLst>
              </p:cNvPr>
              <p:cNvSpPr/>
              <p:nvPr/>
            </p:nvSpPr>
            <p:spPr>
              <a:xfrm>
                <a:off x="5401754" y="3408695"/>
                <a:ext cx="632208" cy="62640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1400"/>
              </a:p>
            </p:txBody>
          </p:sp>
          <p:pic>
            <p:nvPicPr>
              <p:cNvPr id="94" name="Picture 93"/>
              <p:cNvPicPr>
                <a:picLocks noChangeAspect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551417" y="3470698"/>
                <a:ext cx="342107" cy="476267"/>
              </a:xfrm>
              <a:prstGeom prst="rect">
                <a:avLst/>
              </a:prstGeom>
            </p:spPr>
          </p:pic>
        </p:grpSp>
        <p:grpSp>
          <p:nvGrpSpPr>
            <p:cNvPr id="6" name="Group 5"/>
            <p:cNvGrpSpPr/>
            <p:nvPr/>
          </p:nvGrpSpPr>
          <p:grpSpPr>
            <a:xfrm>
              <a:off x="5401754" y="5030872"/>
              <a:ext cx="632208" cy="626401"/>
              <a:chOff x="5401754" y="5030872"/>
              <a:chExt cx="632208" cy="626401"/>
            </a:xfrm>
          </p:grpSpPr>
          <p:sp>
            <p:nvSpPr>
              <p:cNvPr id="49" name="Овал 14">
                <a:extLst>
                  <a:ext uri="{FF2B5EF4-FFF2-40B4-BE49-F238E27FC236}">
                    <a16:creationId xmlns="" xmlns:a16="http://schemas.microsoft.com/office/drawing/2014/main" id="{37509FED-DD0F-F949-8A91-F284836E844B}"/>
                  </a:ext>
                </a:extLst>
              </p:cNvPr>
              <p:cNvSpPr/>
              <p:nvPr/>
            </p:nvSpPr>
            <p:spPr>
              <a:xfrm>
                <a:off x="5401754" y="5030872"/>
                <a:ext cx="632208" cy="62640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1400"/>
              </a:p>
            </p:txBody>
          </p:sp>
          <p:pic>
            <p:nvPicPr>
              <p:cNvPr id="96" name="Picture 95"/>
              <p:cNvPicPr>
                <a:picLocks noChangeAspect="1"/>
              </p:cNvPicPr>
              <p:nvPr/>
            </p:nvPicPr>
            <p:blipFill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511245" y="5144453"/>
                <a:ext cx="399184" cy="399182"/>
              </a:xfrm>
              <a:prstGeom prst="rect">
                <a:avLst/>
              </a:prstGeom>
            </p:spPr>
          </p:pic>
        </p:grpSp>
        <p:grpSp>
          <p:nvGrpSpPr>
            <p:cNvPr id="5" name="Group 4"/>
            <p:cNvGrpSpPr/>
            <p:nvPr/>
          </p:nvGrpSpPr>
          <p:grpSpPr>
            <a:xfrm>
              <a:off x="5401754" y="4234232"/>
              <a:ext cx="632208" cy="626401"/>
              <a:chOff x="5401754" y="4234232"/>
              <a:chExt cx="632208" cy="626401"/>
            </a:xfrm>
          </p:grpSpPr>
          <p:sp>
            <p:nvSpPr>
              <p:cNvPr id="47" name="Овал 14">
                <a:extLst>
                  <a:ext uri="{FF2B5EF4-FFF2-40B4-BE49-F238E27FC236}">
                    <a16:creationId xmlns="" xmlns:a16="http://schemas.microsoft.com/office/drawing/2014/main" id="{37509FED-DD0F-F949-8A91-F284836E844B}"/>
                  </a:ext>
                </a:extLst>
              </p:cNvPr>
              <p:cNvSpPr/>
              <p:nvPr/>
            </p:nvSpPr>
            <p:spPr>
              <a:xfrm>
                <a:off x="5401754" y="4234232"/>
                <a:ext cx="632208" cy="62640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1400"/>
              </a:p>
            </p:txBody>
          </p:sp>
          <p:pic>
            <p:nvPicPr>
              <p:cNvPr id="98" name="Picture 97"/>
              <p:cNvPicPr>
                <a:picLocks noChangeAspect="1"/>
              </p:cNvPicPr>
              <p:nvPr/>
            </p:nvPicPr>
            <p:blipFill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570333" y="4355113"/>
                <a:ext cx="298973" cy="377426"/>
              </a:xfrm>
              <a:prstGeom prst="rect">
                <a:avLst/>
              </a:prstGeom>
            </p:spPr>
          </p:pic>
        </p:grpSp>
      </p:grpSp>
      <p:grpSp>
        <p:nvGrpSpPr>
          <p:cNvPr id="11" name="Group 10">
            <a:extLst>
              <a:ext uri="{FF2B5EF4-FFF2-40B4-BE49-F238E27FC236}">
                <a16:creationId xmlns="" xmlns:a16="http://schemas.microsoft.com/office/drawing/2014/main" id="{76420065-6A83-FF40-B7E5-14C442D678FA}"/>
              </a:ext>
            </a:extLst>
          </p:cNvPr>
          <p:cNvGrpSpPr/>
          <p:nvPr/>
        </p:nvGrpSpPr>
        <p:grpSpPr>
          <a:xfrm>
            <a:off x="10207369" y="873954"/>
            <a:ext cx="1538870" cy="4899080"/>
            <a:chOff x="10207369" y="873954"/>
            <a:chExt cx="1538870" cy="4899080"/>
          </a:xfrm>
        </p:grpSpPr>
        <p:sp>
          <p:nvSpPr>
            <p:cNvPr id="73" name="Text Placeholder 6"/>
            <p:cNvSpPr txBox="1">
              <a:spLocks/>
            </p:cNvSpPr>
            <p:nvPr/>
          </p:nvSpPr>
          <p:spPr>
            <a:xfrm>
              <a:off x="10207369" y="873954"/>
              <a:ext cx="1538870" cy="56305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defPPr>
                <a:defRPr lang="en-US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SzPct val="100000"/>
              </a:pPr>
              <a:r>
                <a:rPr lang="en-US" sz="1600" b="1" dirty="0">
                  <a:solidFill>
                    <a:schemeClr val="bg1"/>
                  </a:solidFill>
                  <a:latin typeface="Roboto" charset="0"/>
                  <a:ea typeface="Roboto" charset="0"/>
                  <a:cs typeface="Roboto" charset="0"/>
                </a:rPr>
                <a:t>ProvenDB</a:t>
              </a:r>
            </a:p>
          </p:txBody>
        </p:sp>
        <p:cxnSp>
          <p:nvCxnSpPr>
            <p:cNvPr id="85" name="Straight Connector 84">
              <a:extLst>
                <a:ext uri="{FF2B5EF4-FFF2-40B4-BE49-F238E27FC236}">
                  <a16:creationId xmlns="" xmlns:a16="http://schemas.microsoft.com/office/drawing/2014/main" id="{6805921C-4D7C-3947-BF43-CA135CB3DB61}"/>
                </a:ext>
              </a:extLst>
            </p:cNvPr>
            <p:cNvCxnSpPr>
              <a:cxnSpLocks/>
            </p:cNvCxnSpPr>
            <p:nvPr/>
          </p:nvCxnSpPr>
          <p:spPr>
            <a:xfrm>
              <a:off x="10223816" y="1198253"/>
              <a:ext cx="0" cy="4574781"/>
            </a:xfrm>
            <a:prstGeom prst="line">
              <a:avLst/>
            </a:prstGeom>
            <a:ln w="508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3" name="Group 132"/>
            <p:cNvGrpSpPr/>
            <p:nvPr/>
          </p:nvGrpSpPr>
          <p:grpSpPr>
            <a:xfrm>
              <a:off x="10676813" y="1772567"/>
              <a:ext cx="632208" cy="626401"/>
              <a:chOff x="5401754" y="1757621"/>
              <a:chExt cx="632208" cy="626401"/>
            </a:xfrm>
          </p:grpSpPr>
          <p:sp>
            <p:nvSpPr>
              <p:cNvPr id="134" name="Овал 14">
                <a:extLst>
                  <a:ext uri="{FF2B5EF4-FFF2-40B4-BE49-F238E27FC236}">
                    <a16:creationId xmlns="" xmlns:a16="http://schemas.microsoft.com/office/drawing/2014/main" id="{37509FED-DD0F-F949-8A91-F284836E844B}"/>
                  </a:ext>
                </a:extLst>
              </p:cNvPr>
              <p:cNvSpPr/>
              <p:nvPr/>
            </p:nvSpPr>
            <p:spPr>
              <a:xfrm>
                <a:off x="5401754" y="1757621"/>
                <a:ext cx="632208" cy="62640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1400"/>
              </a:p>
            </p:txBody>
          </p:sp>
          <p:pic>
            <p:nvPicPr>
              <p:cNvPr id="135" name="Picture 134"/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566410" y="1837178"/>
                <a:ext cx="302896" cy="440574"/>
              </a:xfrm>
              <a:prstGeom prst="rect">
                <a:avLst/>
              </a:prstGeom>
            </p:spPr>
          </p:pic>
        </p:grpSp>
        <p:grpSp>
          <p:nvGrpSpPr>
            <p:cNvPr id="136" name="Group 135"/>
            <p:cNvGrpSpPr/>
            <p:nvPr/>
          </p:nvGrpSpPr>
          <p:grpSpPr>
            <a:xfrm>
              <a:off x="10676813" y="2598104"/>
              <a:ext cx="632208" cy="626401"/>
              <a:chOff x="5401754" y="2583158"/>
              <a:chExt cx="632208" cy="626401"/>
            </a:xfrm>
          </p:grpSpPr>
          <p:sp>
            <p:nvSpPr>
              <p:cNvPr id="137" name="Овал 14">
                <a:extLst>
                  <a:ext uri="{FF2B5EF4-FFF2-40B4-BE49-F238E27FC236}">
                    <a16:creationId xmlns="" xmlns:a16="http://schemas.microsoft.com/office/drawing/2014/main" id="{37509FED-DD0F-F949-8A91-F284836E844B}"/>
                  </a:ext>
                </a:extLst>
              </p:cNvPr>
              <p:cNvSpPr/>
              <p:nvPr/>
            </p:nvSpPr>
            <p:spPr>
              <a:xfrm>
                <a:off x="5401754" y="2583158"/>
                <a:ext cx="632208" cy="62640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1400"/>
              </a:p>
            </p:txBody>
          </p:sp>
          <p:pic>
            <p:nvPicPr>
              <p:cNvPr id="138" name="Picture 137"/>
              <p:cNvPicPr>
                <a:picLocks noChangeAspect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473742" y="2697007"/>
                <a:ext cx="419782" cy="413951"/>
              </a:xfrm>
              <a:prstGeom prst="rect">
                <a:avLst/>
              </a:prstGeom>
            </p:spPr>
          </p:pic>
        </p:grpSp>
        <p:grpSp>
          <p:nvGrpSpPr>
            <p:cNvPr id="180" name="Group 179"/>
            <p:cNvGrpSpPr/>
            <p:nvPr/>
          </p:nvGrpSpPr>
          <p:grpSpPr>
            <a:xfrm>
              <a:off x="10676813" y="3423641"/>
              <a:ext cx="632208" cy="626401"/>
              <a:chOff x="5401754" y="3408695"/>
              <a:chExt cx="632208" cy="626401"/>
            </a:xfrm>
          </p:grpSpPr>
          <p:sp>
            <p:nvSpPr>
              <p:cNvPr id="181" name="Овал 14">
                <a:extLst>
                  <a:ext uri="{FF2B5EF4-FFF2-40B4-BE49-F238E27FC236}">
                    <a16:creationId xmlns="" xmlns:a16="http://schemas.microsoft.com/office/drawing/2014/main" id="{37509FED-DD0F-F949-8A91-F284836E844B}"/>
                  </a:ext>
                </a:extLst>
              </p:cNvPr>
              <p:cNvSpPr/>
              <p:nvPr/>
            </p:nvSpPr>
            <p:spPr>
              <a:xfrm>
                <a:off x="5401754" y="3408695"/>
                <a:ext cx="632208" cy="62640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1400"/>
              </a:p>
            </p:txBody>
          </p:sp>
          <p:pic>
            <p:nvPicPr>
              <p:cNvPr id="182" name="Picture 181"/>
              <p:cNvPicPr>
                <a:picLocks noChangeAspect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551417" y="3470698"/>
                <a:ext cx="342107" cy="476267"/>
              </a:xfrm>
              <a:prstGeom prst="rect">
                <a:avLst/>
              </a:prstGeom>
            </p:spPr>
          </p:pic>
        </p:grpSp>
        <p:grpSp>
          <p:nvGrpSpPr>
            <p:cNvPr id="183" name="Group 182"/>
            <p:cNvGrpSpPr/>
            <p:nvPr/>
          </p:nvGrpSpPr>
          <p:grpSpPr>
            <a:xfrm>
              <a:off x="10676813" y="5045818"/>
              <a:ext cx="632208" cy="626401"/>
              <a:chOff x="5401754" y="5030872"/>
              <a:chExt cx="632208" cy="626401"/>
            </a:xfrm>
          </p:grpSpPr>
          <p:sp>
            <p:nvSpPr>
              <p:cNvPr id="184" name="Овал 14">
                <a:extLst>
                  <a:ext uri="{FF2B5EF4-FFF2-40B4-BE49-F238E27FC236}">
                    <a16:creationId xmlns="" xmlns:a16="http://schemas.microsoft.com/office/drawing/2014/main" id="{37509FED-DD0F-F949-8A91-F284836E844B}"/>
                  </a:ext>
                </a:extLst>
              </p:cNvPr>
              <p:cNvSpPr/>
              <p:nvPr/>
            </p:nvSpPr>
            <p:spPr>
              <a:xfrm>
                <a:off x="5401754" y="5030872"/>
                <a:ext cx="632208" cy="62640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1400"/>
              </a:p>
            </p:txBody>
          </p:sp>
          <p:pic>
            <p:nvPicPr>
              <p:cNvPr id="185" name="Picture 184"/>
              <p:cNvPicPr>
                <a:picLocks noChangeAspect="1"/>
              </p:cNvPicPr>
              <p:nvPr/>
            </p:nvPicPr>
            <p:blipFill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511245" y="5144453"/>
                <a:ext cx="399184" cy="399182"/>
              </a:xfrm>
              <a:prstGeom prst="rect">
                <a:avLst/>
              </a:prstGeom>
            </p:spPr>
          </p:pic>
        </p:grpSp>
        <p:grpSp>
          <p:nvGrpSpPr>
            <p:cNvPr id="186" name="Group 185"/>
            <p:cNvGrpSpPr/>
            <p:nvPr/>
          </p:nvGrpSpPr>
          <p:grpSpPr>
            <a:xfrm>
              <a:off x="10676813" y="4249178"/>
              <a:ext cx="632208" cy="626401"/>
              <a:chOff x="5401754" y="4234232"/>
              <a:chExt cx="632208" cy="626401"/>
            </a:xfrm>
          </p:grpSpPr>
          <p:sp>
            <p:nvSpPr>
              <p:cNvPr id="187" name="Овал 14">
                <a:extLst>
                  <a:ext uri="{FF2B5EF4-FFF2-40B4-BE49-F238E27FC236}">
                    <a16:creationId xmlns="" xmlns:a16="http://schemas.microsoft.com/office/drawing/2014/main" id="{37509FED-DD0F-F949-8A91-F284836E844B}"/>
                  </a:ext>
                </a:extLst>
              </p:cNvPr>
              <p:cNvSpPr/>
              <p:nvPr/>
            </p:nvSpPr>
            <p:spPr>
              <a:xfrm>
                <a:off x="5401754" y="4234232"/>
                <a:ext cx="632208" cy="62640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1400"/>
              </a:p>
            </p:txBody>
          </p:sp>
          <p:pic>
            <p:nvPicPr>
              <p:cNvPr id="188" name="Picture 187"/>
              <p:cNvPicPr>
                <a:picLocks noChangeAspect="1"/>
              </p:cNvPicPr>
              <p:nvPr/>
            </p:nvPicPr>
            <p:blipFill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570333" y="4355113"/>
                <a:ext cx="298973" cy="377426"/>
              </a:xfrm>
              <a:prstGeom prst="rect">
                <a:avLst/>
              </a:prstGeom>
            </p:spPr>
          </p:pic>
        </p:grpSp>
      </p:grpSp>
      <p:pic>
        <p:nvPicPr>
          <p:cNvPr id="191" name="Picture 190" descr="A close up of a sign&#10;&#10;Description automatically generated">
            <a:extLst>
              <a:ext uri="{FF2B5EF4-FFF2-40B4-BE49-F238E27FC236}">
                <a16:creationId xmlns="" xmlns:a16="http://schemas.microsoft.com/office/drawing/2014/main" id="{9974EA3A-6E0E-CE4F-A2E2-23C0CDB91ED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=""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7235464" y="3392338"/>
            <a:ext cx="703886" cy="703886"/>
          </a:xfrm>
          <a:prstGeom prst="rect">
            <a:avLst/>
          </a:prstGeom>
        </p:spPr>
      </p:pic>
      <p:pic>
        <p:nvPicPr>
          <p:cNvPr id="192" name="Picture 191" descr="A close up of a sign&#10;&#10;Description automatically generated">
            <a:extLst>
              <a:ext uri="{FF2B5EF4-FFF2-40B4-BE49-F238E27FC236}">
                <a16:creationId xmlns="" xmlns:a16="http://schemas.microsoft.com/office/drawing/2014/main" id="{9974EA3A-6E0E-CE4F-A2E2-23C0CDB91ED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=""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7235464" y="4202252"/>
            <a:ext cx="703886" cy="703886"/>
          </a:xfrm>
          <a:prstGeom prst="rect">
            <a:avLst/>
          </a:prstGeom>
        </p:spPr>
      </p:pic>
      <p:pic>
        <p:nvPicPr>
          <p:cNvPr id="193" name="Picture 192" descr="A close up of a sign&#10;&#10;Description automatically generated">
            <a:extLst>
              <a:ext uri="{FF2B5EF4-FFF2-40B4-BE49-F238E27FC236}">
                <a16:creationId xmlns="" xmlns:a16="http://schemas.microsoft.com/office/drawing/2014/main" id="{9974EA3A-6E0E-CE4F-A2E2-23C0CDB91ED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=""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7235464" y="5007047"/>
            <a:ext cx="703886" cy="703886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="" xmlns:a16="http://schemas.microsoft.com/office/drawing/2014/main" id="{41F348AF-1370-4BD6-AAE5-08B4E74B22E2}"/>
              </a:ext>
            </a:extLst>
          </p:cNvPr>
          <p:cNvGrpSpPr/>
          <p:nvPr/>
        </p:nvGrpSpPr>
        <p:grpSpPr>
          <a:xfrm>
            <a:off x="8540907" y="887527"/>
            <a:ext cx="1538870" cy="4861004"/>
            <a:chOff x="8540907" y="887527"/>
            <a:chExt cx="1538870" cy="4861004"/>
          </a:xfrm>
        </p:grpSpPr>
        <p:sp>
          <p:nvSpPr>
            <p:cNvPr id="72" name="Text Placeholder 6"/>
            <p:cNvSpPr txBox="1">
              <a:spLocks/>
            </p:cNvSpPr>
            <p:nvPr/>
          </p:nvSpPr>
          <p:spPr>
            <a:xfrm>
              <a:off x="8540907" y="887527"/>
              <a:ext cx="1538870" cy="56305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defPPr>
                <a:defRPr lang="en-US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SzPct val="100000"/>
              </a:pPr>
              <a:r>
                <a:rPr lang="en-US" sz="1600" b="1" dirty="0">
                  <a:solidFill>
                    <a:schemeClr val="bg1"/>
                  </a:solidFill>
                  <a:latin typeface="Roboto" charset="0"/>
                  <a:ea typeface="Roboto" charset="0"/>
                  <a:cs typeface="Roboto" charset="0"/>
                </a:rPr>
                <a:t>Database</a:t>
              </a:r>
            </a:p>
          </p:txBody>
        </p:sp>
        <p:cxnSp>
          <p:nvCxnSpPr>
            <p:cNvPr id="84" name="Straight Connector 83">
              <a:extLst>
                <a:ext uri="{FF2B5EF4-FFF2-40B4-BE49-F238E27FC236}">
                  <a16:creationId xmlns="" xmlns:a16="http://schemas.microsoft.com/office/drawing/2014/main" id="{6805921C-4D7C-3947-BF43-CA135CB3DB61}"/>
                </a:ext>
              </a:extLst>
            </p:cNvPr>
            <p:cNvCxnSpPr>
              <a:cxnSpLocks/>
            </p:cNvCxnSpPr>
            <p:nvPr/>
          </p:nvCxnSpPr>
          <p:spPr>
            <a:xfrm>
              <a:off x="8540907" y="1173750"/>
              <a:ext cx="0" cy="4574781"/>
            </a:xfrm>
            <a:prstGeom prst="line">
              <a:avLst/>
            </a:prstGeom>
            <a:ln w="508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5" name="Group 114"/>
            <p:cNvGrpSpPr/>
            <p:nvPr/>
          </p:nvGrpSpPr>
          <p:grpSpPr>
            <a:xfrm>
              <a:off x="9003286" y="1786140"/>
              <a:ext cx="632208" cy="626401"/>
              <a:chOff x="5401754" y="1757621"/>
              <a:chExt cx="632208" cy="626401"/>
            </a:xfrm>
          </p:grpSpPr>
          <p:sp>
            <p:nvSpPr>
              <p:cNvPr id="116" name="Овал 14">
                <a:extLst>
                  <a:ext uri="{FF2B5EF4-FFF2-40B4-BE49-F238E27FC236}">
                    <a16:creationId xmlns="" xmlns:a16="http://schemas.microsoft.com/office/drawing/2014/main" id="{37509FED-DD0F-F949-8A91-F284836E844B}"/>
                  </a:ext>
                </a:extLst>
              </p:cNvPr>
              <p:cNvSpPr/>
              <p:nvPr/>
            </p:nvSpPr>
            <p:spPr>
              <a:xfrm>
                <a:off x="5401754" y="1757621"/>
                <a:ext cx="632208" cy="62640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1400"/>
              </a:p>
            </p:txBody>
          </p:sp>
          <p:pic>
            <p:nvPicPr>
              <p:cNvPr id="117" name="Picture 116"/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566410" y="1837178"/>
                <a:ext cx="302896" cy="440574"/>
              </a:xfrm>
              <a:prstGeom prst="rect">
                <a:avLst/>
              </a:prstGeom>
            </p:spPr>
          </p:pic>
        </p:grpSp>
        <p:grpSp>
          <p:nvGrpSpPr>
            <p:cNvPr id="118" name="Group 117"/>
            <p:cNvGrpSpPr/>
            <p:nvPr/>
          </p:nvGrpSpPr>
          <p:grpSpPr>
            <a:xfrm>
              <a:off x="9003286" y="2611677"/>
              <a:ext cx="632208" cy="626401"/>
              <a:chOff x="5401754" y="2583158"/>
              <a:chExt cx="632208" cy="626401"/>
            </a:xfrm>
          </p:grpSpPr>
          <p:sp>
            <p:nvSpPr>
              <p:cNvPr id="119" name="Овал 14">
                <a:extLst>
                  <a:ext uri="{FF2B5EF4-FFF2-40B4-BE49-F238E27FC236}">
                    <a16:creationId xmlns="" xmlns:a16="http://schemas.microsoft.com/office/drawing/2014/main" id="{37509FED-DD0F-F949-8A91-F284836E844B}"/>
                  </a:ext>
                </a:extLst>
              </p:cNvPr>
              <p:cNvSpPr/>
              <p:nvPr/>
            </p:nvSpPr>
            <p:spPr>
              <a:xfrm>
                <a:off x="5401754" y="2583158"/>
                <a:ext cx="632208" cy="62640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1400"/>
              </a:p>
            </p:txBody>
          </p:sp>
          <p:pic>
            <p:nvPicPr>
              <p:cNvPr id="120" name="Picture 119"/>
              <p:cNvPicPr>
                <a:picLocks noChangeAspect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473742" y="2697007"/>
                <a:ext cx="419782" cy="413951"/>
              </a:xfrm>
              <a:prstGeom prst="rect">
                <a:avLst/>
              </a:prstGeom>
            </p:spPr>
          </p:pic>
        </p:grpSp>
        <p:grpSp>
          <p:nvGrpSpPr>
            <p:cNvPr id="121" name="Group 120"/>
            <p:cNvGrpSpPr/>
            <p:nvPr/>
          </p:nvGrpSpPr>
          <p:grpSpPr>
            <a:xfrm>
              <a:off x="9003286" y="3437214"/>
              <a:ext cx="632208" cy="626401"/>
              <a:chOff x="5401754" y="3408695"/>
              <a:chExt cx="632208" cy="626401"/>
            </a:xfrm>
          </p:grpSpPr>
          <p:sp>
            <p:nvSpPr>
              <p:cNvPr id="122" name="Овал 14">
                <a:extLst>
                  <a:ext uri="{FF2B5EF4-FFF2-40B4-BE49-F238E27FC236}">
                    <a16:creationId xmlns="" xmlns:a16="http://schemas.microsoft.com/office/drawing/2014/main" id="{37509FED-DD0F-F949-8A91-F284836E844B}"/>
                  </a:ext>
                </a:extLst>
              </p:cNvPr>
              <p:cNvSpPr/>
              <p:nvPr/>
            </p:nvSpPr>
            <p:spPr>
              <a:xfrm>
                <a:off x="5401754" y="3408695"/>
                <a:ext cx="632208" cy="62640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1400"/>
              </a:p>
            </p:txBody>
          </p:sp>
          <p:pic>
            <p:nvPicPr>
              <p:cNvPr id="123" name="Picture 122"/>
              <p:cNvPicPr>
                <a:picLocks noChangeAspect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551417" y="3470698"/>
                <a:ext cx="342107" cy="476267"/>
              </a:xfrm>
              <a:prstGeom prst="rect">
                <a:avLst/>
              </a:prstGeom>
            </p:spPr>
          </p:pic>
        </p:grpSp>
        <p:grpSp>
          <p:nvGrpSpPr>
            <p:cNvPr id="124" name="Group 123"/>
            <p:cNvGrpSpPr/>
            <p:nvPr/>
          </p:nvGrpSpPr>
          <p:grpSpPr>
            <a:xfrm>
              <a:off x="9003286" y="5059391"/>
              <a:ext cx="632208" cy="626401"/>
              <a:chOff x="5401754" y="5030872"/>
              <a:chExt cx="632208" cy="626401"/>
            </a:xfrm>
          </p:grpSpPr>
          <p:sp>
            <p:nvSpPr>
              <p:cNvPr id="125" name="Овал 14">
                <a:extLst>
                  <a:ext uri="{FF2B5EF4-FFF2-40B4-BE49-F238E27FC236}">
                    <a16:creationId xmlns="" xmlns:a16="http://schemas.microsoft.com/office/drawing/2014/main" id="{37509FED-DD0F-F949-8A91-F284836E844B}"/>
                  </a:ext>
                </a:extLst>
              </p:cNvPr>
              <p:cNvSpPr/>
              <p:nvPr/>
            </p:nvSpPr>
            <p:spPr>
              <a:xfrm>
                <a:off x="5401754" y="5030872"/>
                <a:ext cx="632208" cy="62640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1400"/>
              </a:p>
            </p:txBody>
          </p:sp>
          <p:pic>
            <p:nvPicPr>
              <p:cNvPr id="126" name="Picture 125"/>
              <p:cNvPicPr>
                <a:picLocks noChangeAspect="1"/>
              </p:cNvPicPr>
              <p:nvPr/>
            </p:nvPicPr>
            <p:blipFill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511245" y="5144453"/>
                <a:ext cx="399184" cy="399182"/>
              </a:xfrm>
              <a:prstGeom prst="rect">
                <a:avLst/>
              </a:prstGeom>
            </p:spPr>
          </p:pic>
        </p:grpSp>
        <p:grpSp>
          <p:nvGrpSpPr>
            <p:cNvPr id="127" name="Group 126"/>
            <p:cNvGrpSpPr/>
            <p:nvPr/>
          </p:nvGrpSpPr>
          <p:grpSpPr>
            <a:xfrm>
              <a:off x="9003286" y="4262751"/>
              <a:ext cx="632208" cy="626401"/>
              <a:chOff x="5401754" y="4234232"/>
              <a:chExt cx="632208" cy="626401"/>
            </a:xfrm>
          </p:grpSpPr>
          <p:sp>
            <p:nvSpPr>
              <p:cNvPr id="128" name="Овал 14">
                <a:extLst>
                  <a:ext uri="{FF2B5EF4-FFF2-40B4-BE49-F238E27FC236}">
                    <a16:creationId xmlns="" xmlns:a16="http://schemas.microsoft.com/office/drawing/2014/main" id="{37509FED-DD0F-F949-8A91-F284836E844B}"/>
                  </a:ext>
                </a:extLst>
              </p:cNvPr>
              <p:cNvSpPr/>
              <p:nvPr/>
            </p:nvSpPr>
            <p:spPr>
              <a:xfrm>
                <a:off x="5401754" y="4234232"/>
                <a:ext cx="632208" cy="62640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1400"/>
              </a:p>
            </p:txBody>
          </p:sp>
          <p:pic>
            <p:nvPicPr>
              <p:cNvPr id="129" name="Picture 128"/>
              <p:cNvPicPr>
                <a:picLocks noChangeAspect="1"/>
              </p:cNvPicPr>
              <p:nvPr/>
            </p:nvPicPr>
            <p:blipFill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570333" y="4355113"/>
                <a:ext cx="298973" cy="377426"/>
              </a:xfrm>
              <a:prstGeom prst="rect">
                <a:avLst/>
              </a:prstGeom>
            </p:spPr>
          </p:pic>
        </p:grpSp>
        <p:pic>
          <p:nvPicPr>
            <p:cNvPr id="194" name="Picture 193" descr="A close up of a sign&#10;&#10;Description automatically generated">
              <a:extLst>
                <a:ext uri="{FF2B5EF4-FFF2-40B4-BE49-F238E27FC236}">
                  <a16:creationId xmlns="" xmlns:a16="http://schemas.microsoft.com/office/drawing/2014/main" id="{9974EA3A-6E0E-CE4F-A2E2-23C0CDB91ED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837473B0-CC2E-450A-ABE3-18F120FF3D39}">
                  <a1611:picAttrSrcUrl xmlns="" xmlns:a1611="http://schemas.microsoft.com/office/drawing/2016/11/main" r:id="rId9"/>
                </a:ext>
              </a:extLst>
            </a:blip>
            <a:stretch>
              <a:fillRect/>
            </a:stretch>
          </p:blipFill>
          <p:spPr>
            <a:xfrm>
              <a:off x="8967447" y="1761653"/>
              <a:ext cx="703886" cy="703886"/>
            </a:xfrm>
            <a:prstGeom prst="rect">
              <a:avLst/>
            </a:prstGeom>
          </p:spPr>
        </p:pic>
        <p:pic>
          <p:nvPicPr>
            <p:cNvPr id="195" name="Picture 194" descr="A close up of a sign&#10;&#10;Description automatically generated">
              <a:extLst>
                <a:ext uri="{FF2B5EF4-FFF2-40B4-BE49-F238E27FC236}">
                  <a16:creationId xmlns="" xmlns:a16="http://schemas.microsoft.com/office/drawing/2014/main" id="{9974EA3A-6E0E-CE4F-A2E2-23C0CDB91ED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837473B0-CC2E-450A-ABE3-18F120FF3D39}">
                  <a1611:picAttrSrcUrl xmlns="" xmlns:a1611="http://schemas.microsoft.com/office/drawing/2016/11/main" r:id="rId9"/>
                </a:ext>
              </a:extLst>
            </a:blip>
            <a:stretch>
              <a:fillRect/>
            </a:stretch>
          </p:blipFill>
          <p:spPr>
            <a:xfrm>
              <a:off x="8967447" y="2558866"/>
              <a:ext cx="703886" cy="703886"/>
            </a:xfrm>
            <a:prstGeom prst="rect">
              <a:avLst/>
            </a:prstGeom>
          </p:spPr>
        </p:pic>
      </p:grpSp>
      <p:sp>
        <p:nvSpPr>
          <p:cNvPr id="10" name="Title 9">
            <a:extLst>
              <a:ext uri="{FF2B5EF4-FFF2-40B4-BE49-F238E27FC236}">
                <a16:creationId xmlns="" xmlns:a16="http://schemas.microsoft.com/office/drawing/2014/main" id="{62D87E7F-B4BB-344D-9681-48057B19595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28765" y="335181"/>
            <a:ext cx="10515600" cy="1325563"/>
          </a:xfrm>
        </p:spPr>
        <p:txBody>
          <a:bodyPr/>
          <a:lstStyle/>
          <a:p>
            <a:r>
              <a:rPr lang="en-US" dirty="0"/>
              <a:t>Why it matters</a:t>
            </a:r>
          </a:p>
        </p:txBody>
      </p:sp>
      <p:sp>
        <p:nvSpPr>
          <p:cNvPr id="68" name="Text Placeholder 2">
            <a:extLst>
              <a:ext uri="{FF2B5EF4-FFF2-40B4-BE49-F238E27FC236}">
                <a16:creationId xmlns="" xmlns:a16="http://schemas.microsoft.com/office/drawing/2014/main" id="{A1602A77-9EC8-124A-A9B0-1890C3652B84}"/>
              </a:ext>
            </a:extLst>
          </p:cNvPr>
          <p:cNvSpPr txBox="1">
            <a:spLocks/>
          </p:cNvSpPr>
          <p:nvPr/>
        </p:nvSpPr>
        <p:spPr>
          <a:xfrm>
            <a:off x="652764" y="1761652"/>
            <a:ext cx="3918829" cy="40113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Blockchain applications typically use the Blockchain both as a data store and a consensus mechanism.</a:t>
            </a:r>
          </a:p>
          <a:p>
            <a:pPr marL="0" indent="0">
              <a:buNone/>
            </a:pPr>
            <a:r>
              <a:rPr lang="en-US" sz="1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Unfortunately, Blockchain is the world’s worst database: slow, expensive and hard to work with.</a:t>
            </a:r>
          </a:p>
          <a:p>
            <a:pPr marL="0" indent="0">
              <a:buNone/>
            </a:pPr>
            <a:r>
              <a:rPr lang="en-US" sz="1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Blockchain applications can’t use a traditional DBMS because DBMS lacks immutability of the blockchain.</a:t>
            </a:r>
          </a:p>
          <a:p>
            <a:pPr marL="0" indent="0">
              <a:buNone/>
            </a:pPr>
            <a:r>
              <a:rPr lang="en-US" sz="1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ProvenDB solves this dilemma.</a:t>
            </a:r>
          </a:p>
          <a:p>
            <a:pPr marL="0" indent="0">
              <a:buNone/>
            </a:pPr>
            <a:endParaRPr lang="en-US" sz="19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endParaRPr lang="en-US" sz="19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endParaRPr lang="en-US" sz="19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endParaRPr lang="en-US" sz="2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endParaRPr lang="en-US" sz="2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Font typeface="Arial"/>
              <a:buNone/>
            </a:pP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832666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55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85359" y="493970"/>
            <a:ext cx="4314809" cy="2545737"/>
          </a:xfrm>
          <a:prstGeom prst="rect">
            <a:avLst/>
          </a:prstGeom>
        </p:spPr>
      </p:pic>
      <p:grpSp>
        <p:nvGrpSpPr>
          <p:cNvPr id="45" name="Group 44"/>
          <p:cNvGrpSpPr/>
          <p:nvPr/>
        </p:nvGrpSpPr>
        <p:grpSpPr>
          <a:xfrm>
            <a:off x="926495" y="2512602"/>
            <a:ext cx="3295187" cy="1147382"/>
            <a:chOff x="579709" y="1686389"/>
            <a:chExt cx="3295187" cy="1147382"/>
          </a:xfrm>
        </p:grpSpPr>
        <p:sp>
          <p:nvSpPr>
            <p:cNvPr id="46" name="Content Placeholder 2"/>
            <p:cNvSpPr txBox="1">
              <a:spLocks/>
            </p:cNvSpPr>
            <p:nvPr/>
          </p:nvSpPr>
          <p:spPr>
            <a:xfrm>
              <a:off x="958675" y="1686389"/>
              <a:ext cx="2916221" cy="1147382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200" dirty="0">
                  <a:solidFill>
                    <a:schemeClr val="bg1"/>
                  </a:solidFill>
                  <a:latin typeface="Roboto" charset="0"/>
                  <a:ea typeface="Roboto" charset="0"/>
                  <a:cs typeface="Roboto" charset="0"/>
                </a:rPr>
                <a:t>Transactions to ProvenDB are stored (append-only) in the MongoDB database and hashes of the transactions posted to the Blockchain.</a:t>
              </a:r>
            </a:p>
          </p:txBody>
        </p:sp>
        <p:sp>
          <p:nvSpPr>
            <p:cNvPr id="47" name="Oval 46"/>
            <p:cNvSpPr/>
            <p:nvPr/>
          </p:nvSpPr>
          <p:spPr>
            <a:xfrm>
              <a:off x="579709" y="1686389"/>
              <a:ext cx="325182" cy="32518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Content Placeholder 2"/>
            <p:cNvSpPr txBox="1">
              <a:spLocks/>
            </p:cNvSpPr>
            <p:nvPr/>
          </p:nvSpPr>
          <p:spPr>
            <a:xfrm>
              <a:off x="599080" y="1735875"/>
              <a:ext cx="325181" cy="305094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/>
                <a:buNone/>
              </a:pPr>
              <a:r>
                <a:rPr lang="en-US" sz="1200" b="1" dirty="0">
                  <a:solidFill>
                    <a:srgbClr val="1E557B"/>
                  </a:solidFill>
                  <a:latin typeface="Roboto" charset="0"/>
                  <a:ea typeface="Roboto" charset="0"/>
                  <a:cs typeface="Roboto" charset="0"/>
                </a:rPr>
                <a:t>1.</a:t>
              </a:r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945866" y="4152467"/>
            <a:ext cx="3295187" cy="825621"/>
            <a:chOff x="579709" y="1686389"/>
            <a:chExt cx="3295187" cy="825621"/>
          </a:xfrm>
        </p:grpSpPr>
        <p:sp>
          <p:nvSpPr>
            <p:cNvPr id="50" name="Content Placeholder 2"/>
            <p:cNvSpPr txBox="1">
              <a:spLocks/>
            </p:cNvSpPr>
            <p:nvPr/>
          </p:nvSpPr>
          <p:spPr>
            <a:xfrm>
              <a:off x="958675" y="1686389"/>
              <a:ext cx="2916221" cy="825621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200" dirty="0">
                  <a:solidFill>
                    <a:schemeClr val="bg1"/>
                  </a:solidFill>
                  <a:latin typeface="Roboto" charset="0"/>
                  <a:ea typeface="Roboto" charset="0"/>
                  <a:cs typeface="Roboto" charset="0"/>
                </a:rPr>
                <a:t>Each transaction creates a new version within the database. The database user or application can explore older versions and their proofs at any time.</a:t>
              </a:r>
            </a:p>
          </p:txBody>
        </p:sp>
        <p:sp>
          <p:nvSpPr>
            <p:cNvPr id="51" name="Oval 50"/>
            <p:cNvSpPr/>
            <p:nvPr/>
          </p:nvSpPr>
          <p:spPr>
            <a:xfrm>
              <a:off x="579709" y="1686389"/>
              <a:ext cx="325182" cy="32518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Content Placeholder 2"/>
            <p:cNvSpPr txBox="1">
              <a:spLocks/>
            </p:cNvSpPr>
            <p:nvPr/>
          </p:nvSpPr>
          <p:spPr>
            <a:xfrm>
              <a:off x="599080" y="1735875"/>
              <a:ext cx="325181" cy="305094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/>
                <a:buNone/>
              </a:pPr>
              <a:r>
                <a:rPr lang="en-US" sz="1200" b="1" dirty="0">
                  <a:solidFill>
                    <a:srgbClr val="1E557B"/>
                  </a:solidFill>
                  <a:latin typeface="Roboto" charset="0"/>
                  <a:ea typeface="Roboto" charset="0"/>
                  <a:cs typeface="Roboto" charset="0"/>
                </a:rPr>
                <a:t>2.</a:t>
              </a:r>
            </a:p>
          </p:txBody>
        </p:sp>
      </p:grpSp>
      <p:grpSp>
        <p:nvGrpSpPr>
          <p:cNvPr id="74" name="Group 73"/>
          <p:cNvGrpSpPr/>
          <p:nvPr/>
        </p:nvGrpSpPr>
        <p:grpSpPr>
          <a:xfrm>
            <a:off x="5642368" y="4978088"/>
            <a:ext cx="3295187" cy="1029966"/>
            <a:chOff x="579709" y="1686389"/>
            <a:chExt cx="3295187" cy="1029966"/>
          </a:xfrm>
        </p:grpSpPr>
        <p:sp>
          <p:nvSpPr>
            <p:cNvPr id="75" name="Content Placeholder 2"/>
            <p:cNvSpPr txBox="1">
              <a:spLocks/>
            </p:cNvSpPr>
            <p:nvPr/>
          </p:nvSpPr>
          <p:spPr>
            <a:xfrm>
              <a:off x="958675" y="1686389"/>
              <a:ext cx="2916221" cy="1029966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200" dirty="0">
                  <a:solidFill>
                    <a:schemeClr val="bg1"/>
                  </a:solidFill>
                  <a:latin typeface="Roboto" charset="0"/>
                  <a:ea typeface="Roboto" charset="0"/>
                  <a:cs typeface="Roboto" charset="0"/>
                </a:rPr>
                <a:t>The database user requests a proof be placed on the Blockchain for a specific version. This version can be used to prove the timestamp of the entire version or any document in that version.</a:t>
              </a:r>
            </a:p>
          </p:txBody>
        </p:sp>
        <p:sp>
          <p:nvSpPr>
            <p:cNvPr id="76" name="Oval 75"/>
            <p:cNvSpPr/>
            <p:nvPr/>
          </p:nvSpPr>
          <p:spPr>
            <a:xfrm>
              <a:off x="579709" y="1686389"/>
              <a:ext cx="325182" cy="32518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Content Placeholder 2"/>
            <p:cNvSpPr txBox="1">
              <a:spLocks/>
            </p:cNvSpPr>
            <p:nvPr/>
          </p:nvSpPr>
          <p:spPr>
            <a:xfrm>
              <a:off x="599080" y="1735875"/>
              <a:ext cx="325181" cy="305094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/>
                <a:buNone/>
              </a:pPr>
              <a:r>
                <a:rPr lang="en-US" sz="1200" b="1" dirty="0">
                  <a:solidFill>
                    <a:srgbClr val="1E557B"/>
                  </a:solidFill>
                  <a:latin typeface="Roboto" charset="0"/>
                  <a:ea typeface="Roboto" charset="0"/>
                  <a:cs typeface="Roboto" charset="0"/>
                </a:rPr>
                <a:t>3.</a:t>
              </a:r>
            </a:p>
          </p:txBody>
        </p:sp>
      </p:grpSp>
      <p:sp>
        <p:nvSpPr>
          <p:cNvPr id="89" name="Title 1"/>
          <p:cNvSpPr>
            <a:spLocks noGrp="1"/>
          </p:cNvSpPr>
          <p:nvPr>
            <p:ph type="title" idx="4294967295"/>
          </p:nvPr>
        </p:nvSpPr>
        <p:spPr>
          <a:xfrm>
            <a:off x="899918" y="803275"/>
            <a:ext cx="4533900" cy="1319213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How ProvenDB Works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10274072" y="2672748"/>
            <a:ext cx="1051986" cy="1702537"/>
            <a:chOff x="10273609" y="2448135"/>
            <a:chExt cx="1051986" cy="1702537"/>
          </a:xfrm>
        </p:grpSpPr>
        <p:sp>
          <p:nvSpPr>
            <p:cNvPr id="90" name="Content Placeholder 2"/>
            <p:cNvSpPr txBox="1">
              <a:spLocks/>
            </p:cNvSpPr>
            <p:nvPr/>
          </p:nvSpPr>
          <p:spPr>
            <a:xfrm>
              <a:off x="10273609" y="3918333"/>
              <a:ext cx="1051986" cy="23233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000" i="1" dirty="0">
                  <a:solidFill>
                    <a:schemeClr val="bg1">
                      <a:alpha val="80000"/>
                    </a:schemeClr>
                  </a:solidFill>
                  <a:latin typeface="Roboto" charset="0"/>
                  <a:ea typeface="Roboto" charset="0"/>
                  <a:cs typeface="Roboto" charset="0"/>
                </a:rPr>
                <a:t>Blockchain</a:t>
              </a:r>
            </a:p>
          </p:txBody>
        </p:sp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288594" y="2448135"/>
              <a:ext cx="1037001" cy="1310769"/>
            </a:xfrm>
            <a:prstGeom prst="rect">
              <a:avLst/>
            </a:prstGeom>
          </p:spPr>
        </p:pic>
      </p:grpSp>
      <p:grpSp>
        <p:nvGrpSpPr>
          <p:cNvPr id="19" name="Group 18"/>
          <p:cNvGrpSpPr/>
          <p:nvPr/>
        </p:nvGrpSpPr>
        <p:grpSpPr>
          <a:xfrm>
            <a:off x="5668100" y="2996851"/>
            <a:ext cx="3117660" cy="1766519"/>
            <a:chOff x="5667637" y="2772238"/>
            <a:chExt cx="3117660" cy="1766519"/>
          </a:xfrm>
        </p:grpSpPr>
        <p:sp>
          <p:nvSpPr>
            <p:cNvPr id="67" name="Content Placeholder 2"/>
            <p:cNvSpPr txBox="1">
              <a:spLocks/>
            </p:cNvSpPr>
            <p:nvPr/>
          </p:nvSpPr>
          <p:spPr>
            <a:xfrm>
              <a:off x="5667637" y="3746185"/>
              <a:ext cx="1051986" cy="23233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000" i="1" dirty="0">
                  <a:solidFill>
                    <a:schemeClr val="bg1">
                      <a:alpha val="80000"/>
                    </a:schemeClr>
                  </a:solidFill>
                  <a:latin typeface="Roboto" charset="0"/>
                  <a:ea typeface="Roboto" charset="0"/>
                  <a:cs typeface="Roboto" charset="0"/>
                </a:rPr>
                <a:t>Database User</a:t>
              </a:r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800445" y="2772238"/>
              <a:ext cx="1984852" cy="1766519"/>
            </a:xfrm>
            <a:prstGeom prst="rect">
              <a:avLst/>
            </a:prstGeom>
          </p:spPr>
        </p:pic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39067" y="1600601"/>
            <a:ext cx="1731117" cy="586849"/>
          </a:xfrm>
          <a:prstGeom prst="rect">
            <a:avLst/>
          </a:prstGeom>
        </p:spPr>
      </p:pic>
      <p:grpSp>
        <p:nvGrpSpPr>
          <p:cNvPr id="21" name="Group 20"/>
          <p:cNvGrpSpPr/>
          <p:nvPr/>
        </p:nvGrpSpPr>
        <p:grpSpPr>
          <a:xfrm>
            <a:off x="8308481" y="1614112"/>
            <a:ext cx="1815800" cy="1024101"/>
            <a:chOff x="8308018" y="1389499"/>
            <a:chExt cx="1815800" cy="1024101"/>
          </a:xfrm>
        </p:grpSpPr>
        <p:sp>
          <p:nvSpPr>
            <p:cNvPr id="87" name="Content Placeholder 2"/>
            <p:cNvSpPr txBox="1">
              <a:spLocks/>
            </p:cNvSpPr>
            <p:nvPr/>
          </p:nvSpPr>
          <p:spPr>
            <a:xfrm>
              <a:off x="9252876" y="1745932"/>
              <a:ext cx="870942" cy="21890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lnSpcReduction="1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000" i="1" dirty="0">
                  <a:solidFill>
                    <a:schemeClr val="bg1">
                      <a:alpha val="80000"/>
                    </a:schemeClr>
                  </a:solidFill>
                  <a:latin typeface="Roboto" charset="0"/>
                  <a:ea typeface="Roboto" charset="0"/>
                  <a:cs typeface="Roboto" charset="0"/>
                </a:rPr>
                <a:t>ProvenDB</a:t>
              </a:r>
            </a:p>
          </p:txBody>
        </p:sp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08018" y="1389499"/>
              <a:ext cx="925950" cy="1024101"/>
            </a:xfrm>
            <a:prstGeom prst="rect">
              <a:avLst/>
            </a:prstGeom>
          </p:spPr>
        </p:pic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04302" y="2581364"/>
            <a:ext cx="1057567" cy="61444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98901" y="2397149"/>
            <a:ext cx="739117" cy="597711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60988" y="2581320"/>
            <a:ext cx="580604" cy="916775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11024" y="1561721"/>
            <a:ext cx="414945" cy="370960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08249" y="1763963"/>
            <a:ext cx="558268" cy="499091"/>
          </a:xfrm>
          <a:prstGeom prst="rect">
            <a:avLst/>
          </a:prstGeom>
        </p:spPr>
      </p:pic>
      <p:grpSp>
        <p:nvGrpSpPr>
          <p:cNvPr id="63" name="Group 62"/>
          <p:cNvGrpSpPr/>
          <p:nvPr/>
        </p:nvGrpSpPr>
        <p:grpSpPr>
          <a:xfrm>
            <a:off x="6257111" y="1816490"/>
            <a:ext cx="925950" cy="1152226"/>
            <a:chOff x="6256648" y="1591877"/>
            <a:chExt cx="925950" cy="1152226"/>
          </a:xfrm>
        </p:grpSpPr>
        <p:sp>
          <p:nvSpPr>
            <p:cNvPr id="64" name="Content Placeholder 2"/>
            <p:cNvSpPr txBox="1">
              <a:spLocks/>
            </p:cNvSpPr>
            <p:nvPr/>
          </p:nvSpPr>
          <p:spPr>
            <a:xfrm>
              <a:off x="6308931" y="2525201"/>
              <a:ext cx="821384" cy="21890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lnSpcReduction="1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000" i="1" dirty="0">
                  <a:solidFill>
                    <a:schemeClr val="bg1">
                      <a:alpha val="80000"/>
                    </a:schemeClr>
                  </a:solidFill>
                  <a:latin typeface="Roboto" charset="0"/>
                  <a:ea typeface="Roboto" charset="0"/>
                  <a:cs typeface="Roboto" charset="0"/>
                </a:rPr>
                <a:t>MongoDB</a:t>
              </a:r>
            </a:p>
          </p:txBody>
        </p:sp>
        <p:pic>
          <p:nvPicPr>
            <p:cNvPr id="65" name="Picture 64"/>
            <p:cNvPicPr>
              <a:picLocks noChangeAspect="1"/>
            </p:cNvPicPr>
            <p:nvPr/>
          </p:nvPicPr>
          <p:blipFill>
            <a:blip r:embed="rId1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256648" y="1591877"/>
              <a:ext cx="925950" cy="8277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0774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500"/>
                            </p:stCondLst>
                            <p:childTnLst>
                              <p:par>
                                <p:cTn id="57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9">
            <a:extLst>
              <a:ext uri="{FF2B5EF4-FFF2-40B4-BE49-F238E27FC236}">
                <a16:creationId xmlns="" xmlns:a16="http://schemas.microsoft.com/office/drawing/2014/main" id="{62D87E7F-B4BB-344D-9681-48057B195953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1pPr>
          </a:lstStyle>
          <a:p>
            <a:pPr algn="ctr"/>
            <a:r>
              <a:rPr lang="en-US" dirty="0" smtClean="0"/>
              <a:t>Signing up for ProvenDB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7661" y="1097940"/>
            <a:ext cx="8016678" cy="4966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50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861521" y="263948"/>
            <a:ext cx="5791205" cy="13192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1pPr>
          </a:lstStyle>
          <a:p>
            <a:r>
              <a:rPr lang="en-US" dirty="0" smtClean="0"/>
              <a:t>Creating </a:t>
            </a:r>
            <a:r>
              <a:rPr lang="en-US" smtClean="0"/>
              <a:t>a ProvenDB </a:t>
            </a:r>
            <a:r>
              <a:rPr lang="en-US" dirty="0" smtClean="0"/>
              <a:t>Service</a:t>
            </a: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="" xmlns:a16="http://schemas.microsoft.com/office/drawing/2014/main" id="{4F288CCD-67A4-A944-B58B-A418A07F540C}"/>
              </a:ext>
            </a:extLst>
          </p:cNvPr>
          <p:cNvSpPr txBox="1">
            <a:spLocks/>
          </p:cNvSpPr>
          <p:nvPr/>
        </p:nvSpPr>
        <p:spPr>
          <a:xfrm>
            <a:off x="831850" y="1910457"/>
            <a:ext cx="2835081" cy="40238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Early access accounts are free for life.</a:t>
            </a:r>
          </a:p>
          <a:p>
            <a:pPr marL="0" indent="0">
              <a:buNone/>
            </a:pPr>
            <a:endParaRPr lang="en-US" sz="2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r>
              <a:rPr lang="en-US" sz="200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The free tier comes with 1GB of Storage.</a:t>
            </a:r>
          </a:p>
          <a:p>
            <a:pPr marL="0" indent="0">
              <a:buNone/>
            </a:pPr>
            <a:endParaRPr lang="en-US" sz="2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r>
              <a:rPr lang="en-US" sz="200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Initial Service Creation may take some time.</a:t>
            </a:r>
            <a:endParaRPr lang="en-US" sz="2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</a:p>
          <a:p>
            <a:pPr marL="0" indent="0">
              <a:buNone/>
            </a:pPr>
            <a:endParaRPr lang="en-US" sz="2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Font typeface="Arial"/>
              <a:buNone/>
            </a:pPr>
            <a:endParaRPr lang="en-US" sz="12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7123" y="1295410"/>
            <a:ext cx="7652784" cy="4741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437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861522" y="263948"/>
            <a:ext cx="5259360" cy="13192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1pPr>
          </a:lstStyle>
          <a:p>
            <a:r>
              <a:rPr lang="en-US" dirty="0" smtClean="0"/>
              <a:t>Connecting to ProvenDB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4F288CCD-67A4-A944-B58B-A418A07F540C}"/>
              </a:ext>
            </a:extLst>
          </p:cNvPr>
          <p:cNvSpPr txBox="1">
            <a:spLocks/>
          </p:cNvSpPr>
          <p:nvPr/>
        </p:nvSpPr>
        <p:spPr>
          <a:xfrm>
            <a:off x="831850" y="1910457"/>
            <a:ext cx="10756770" cy="402381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For this demo we will use some services with pre-populated data.</a:t>
            </a:r>
          </a:p>
          <a:p>
            <a:pPr marL="0" indent="0">
              <a:buNone/>
            </a:pPr>
            <a:endParaRPr lang="en-US" sz="2000" dirty="0" smtClean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r>
              <a:rPr lang="en-US" sz="200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We’ll save this as an environment variable for ease of use.</a:t>
            </a:r>
          </a:p>
          <a:p>
            <a:pPr marL="0" indent="0">
              <a:buNone/>
            </a:pPr>
            <a:endParaRPr lang="en-US" sz="2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r>
              <a:rPr lang="en-US" sz="200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Your URI will be in the following format:</a:t>
            </a:r>
          </a:p>
          <a:p>
            <a:pPr marL="0" indent="0">
              <a:buNone/>
            </a:pPr>
            <a:endParaRPr lang="en-US" sz="2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endParaRPr lang="en-US" sz="2000" dirty="0" smtClean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endParaRPr lang="en-US" sz="2000" dirty="0" smtClean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endParaRPr lang="en-US" sz="2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endParaRPr lang="en-US" sz="2000" dirty="0" smtClean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r>
              <a:rPr lang="en-US" sz="200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Replace </a:t>
            </a:r>
            <a:r>
              <a:rPr lang="en-US" sz="200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00 </a:t>
            </a:r>
            <a:r>
              <a:rPr lang="en-US" sz="200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with the number you received at the start of the session (1-20).</a:t>
            </a:r>
          </a:p>
          <a:p>
            <a:pPr marL="0" indent="0">
              <a:buNone/>
            </a:pPr>
            <a:r>
              <a:rPr lang="en-US" sz="200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Windows users may have to restart their command line after setting the variable. </a:t>
            </a:r>
            <a:endParaRPr lang="en-US" sz="2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endParaRPr lang="en-US" sz="2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Font typeface="Arial"/>
              <a:buNone/>
            </a:pPr>
            <a:endParaRPr lang="en-US" sz="1200" dirty="0"/>
          </a:p>
        </p:txBody>
      </p:sp>
      <p:sp>
        <p:nvSpPr>
          <p:cNvPr id="5" name="TextBox 4"/>
          <p:cNvSpPr txBox="1"/>
          <p:nvPr/>
        </p:nvSpPr>
        <p:spPr>
          <a:xfrm>
            <a:off x="511303" y="3825552"/>
            <a:ext cx="9749144" cy="3693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export</a:t>
            </a:r>
            <a:r>
              <a:rPr lang="en-US" dirty="0">
                <a:solidFill>
                  <a:schemeClr val="bg1"/>
                </a:solidFill>
              </a:rPr>
              <a:t> PROVENDB_URI=</a:t>
            </a:r>
            <a:r>
              <a:rPr lang="en-US" dirty="0" err="1">
                <a:solidFill>
                  <a:schemeClr val="bg1"/>
                </a:solidFill>
              </a:rPr>
              <a:t>mongodb</a:t>
            </a:r>
            <a:r>
              <a:rPr lang="en-US" dirty="0" smtClean="0">
                <a:solidFill>
                  <a:schemeClr val="bg1"/>
                </a:solidFill>
              </a:rPr>
              <a:t>://fest:fest@provendb_tst_f00.provendb.io/tst_f00?ssl=true </a:t>
            </a:r>
            <a:r>
              <a:rPr lang="en-US" dirty="0">
                <a:solidFill>
                  <a:schemeClr val="bg1"/>
                </a:solidFill>
              </a:rPr>
              <a:t>export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11303" y="4522180"/>
            <a:ext cx="10839570" cy="3693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accent5"/>
                </a:solidFill>
              </a:rPr>
              <a:t>setx</a:t>
            </a:r>
            <a:r>
              <a:rPr lang="en-US" dirty="0" smtClean="0">
                <a:solidFill>
                  <a:schemeClr val="accent5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PROVENDB_URI “</a:t>
            </a:r>
            <a:r>
              <a:rPr lang="en-US" dirty="0" err="1" smtClean="0">
                <a:solidFill>
                  <a:schemeClr val="bg1"/>
                </a:solidFill>
              </a:rPr>
              <a:t>mongodb</a:t>
            </a:r>
            <a:r>
              <a:rPr lang="en-US" dirty="0" smtClean="0">
                <a:solidFill>
                  <a:schemeClr val="bg1"/>
                </a:solidFill>
              </a:rPr>
              <a:t>://fest:fest@provendb_tst_f00.provendb.io/tst_f00?ssl=true </a:t>
            </a:r>
            <a:r>
              <a:rPr lang="en-US" dirty="0" smtClean="0">
                <a:solidFill>
                  <a:schemeClr val="bg1"/>
                </a:solidFill>
              </a:rPr>
              <a:t>export"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1674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861522" y="263948"/>
            <a:ext cx="5259360" cy="13192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1pPr>
          </a:lstStyle>
          <a:p>
            <a:r>
              <a:rPr lang="en-US" dirty="0" smtClean="0"/>
              <a:t>Installing our Shell Helpers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4F288CCD-67A4-A944-B58B-A418A07F540C}"/>
              </a:ext>
            </a:extLst>
          </p:cNvPr>
          <p:cNvSpPr txBox="1">
            <a:spLocks/>
          </p:cNvSpPr>
          <p:nvPr/>
        </p:nvSpPr>
        <p:spPr>
          <a:xfrm>
            <a:off x="762739" y="1546202"/>
            <a:ext cx="5690870" cy="9073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 Download and unzip from:  </a:t>
            </a:r>
            <a:r>
              <a:rPr lang="en-US" sz="2000" dirty="0" smtClean="0">
                <a:solidFill>
                  <a:srgbClr val="3DC0DD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https://</a:t>
            </a:r>
            <a:r>
              <a:rPr lang="en-US" sz="2000" dirty="0" err="1" smtClean="0">
                <a:solidFill>
                  <a:srgbClr val="3DC0DD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rebrand.ly</a:t>
            </a:r>
            <a:r>
              <a:rPr lang="en-US" sz="2000" dirty="0" smtClean="0">
                <a:solidFill>
                  <a:srgbClr val="3DC0DD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/g5jtok </a:t>
            </a:r>
            <a:endParaRPr lang="en-US" sz="2000" dirty="0">
              <a:solidFill>
                <a:srgbClr val="3DC0DD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endParaRPr lang="en-US" sz="2000" dirty="0" smtClean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endParaRPr lang="en-US" sz="2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endParaRPr lang="en-US" sz="2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endParaRPr lang="en-US" sz="2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Font typeface="Arial"/>
              <a:buNone/>
            </a:pPr>
            <a:endParaRPr lang="en-US" sz="12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193" y="2416630"/>
            <a:ext cx="4616209" cy="389540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001644" y="2323322"/>
            <a:ext cx="1606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On Mac / Linux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4221" y="2692654"/>
            <a:ext cx="4018819" cy="3068718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8179850" y="2323322"/>
            <a:ext cx="1387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chemeClr val="bg1"/>
                </a:solidFill>
              </a:rPr>
              <a:t>On Windows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5848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9">
            <a:extLst>
              <a:ext uri="{FF2B5EF4-FFF2-40B4-BE49-F238E27FC236}">
                <a16:creationId xmlns="" xmlns:a16="http://schemas.microsoft.com/office/drawing/2014/main" id="{62D87E7F-B4BB-344D-9681-48057B195953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1pPr>
          </a:lstStyle>
          <a:p>
            <a:pPr algn="ctr"/>
            <a:r>
              <a:rPr lang="en-US" dirty="0" smtClean="0"/>
              <a:t>Exploring ProvenDB</a:t>
            </a: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="" xmlns:a16="http://schemas.microsoft.com/office/drawing/2014/main" id="{4F288CCD-67A4-A944-B58B-A418A07F540C}"/>
              </a:ext>
            </a:extLst>
          </p:cNvPr>
          <p:cNvSpPr txBox="1">
            <a:spLocks/>
          </p:cNvSpPr>
          <p:nvPr/>
        </p:nvSpPr>
        <p:spPr>
          <a:xfrm>
            <a:off x="2375353" y="1818205"/>
            <a:ext cx="4299767" cy="352369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ProvenDB is a versioned database.</a:t>
            </a:r>
          </a:p>
          <a:p>
            <a:pPr marL="0" indent="0">
              <a:buNone/>
            </a:pPr>
            <a:endParaRPr lang="en-US" sz="2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r>
              <a:rPr lang="en-US" sz="200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Inserts and updates create new “versions” which can be proven on the blockchain.</a:t>
            </a:r>
          </a:p>
          <a:p>
            <a:pPr marL="0" indent="0">
              <a:buNone/>
            </a:pPr>
            <a:endParaRPr lang="en-US" sz="2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r>
              <a:rPr lang="en-US" sz="200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We can also use the versions to explore the history of our documents over time.</a:t>
            </a:r>
          </a:p>
          <a:p>
            <a:pPr marL="0" indent="0">
              <a:buNone/>
            </a:pPr>
            <a:endParaRPr lang="en-US" sz="2000" dirty="0" smtClean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r>
              <a:rPr lang="en-US" sz="200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Simply run a find command to see the database at the current version.</a:t>
            </a:r>
            <a:endParaRPr lang="en-US" sz="1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0" y="1752843"/>
            <a:ext cx="4871472" cy="3589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714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4442</TotalTime>
  <Words>708</Words>
  <Application>Microsoft Macintosh PowerPoint</Application>
  <PresentationFormat>Widescreen</PresentationFormat>
  <Paragraphs>159</Paragraphs>
  <Slides>21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Roboto</vt:lpstr>
      <vt:lpstr>Office Theme</vt:lpstr>
      <vt:lpstr>MongoDB Builder Fest</vt:lpstr>
      <vt:lpstr>About ProvenDB</vt:lpstr>
      <vt:lpstr>Why it matters</vt:lpstr>
      <vt:lpstr>How ProvenDB Works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</dc:title>
  <dc:creator>Kalid Hosni</dc:creator>
  <cp:lastModifiedBy>Michael Harrison</cp:lastModifiedBy>
  <cp:revision>360</cp:revision>
  <cp:lastPrinted>2019-05-08T19:56:05Z</cp:lastPrinted>
  <dcterms:created xsi:type="dcterms:W3CDTF">2019-04-18T03:57:39Z</dcterms:created>
  <dcterms:modified xsi:type="dcterms:W3CDTF">2019-06-13T10:09:13Z</dcterms:modified>
</cp:coreProperties>
</file>